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0" r:id="rId2"/>
    <p:sldId id="264" r:id="rId3"/>
    <p:sldId id="269" r:id="rId4"/>
    <p:sldId id="313" r:id="rId5"/>
    <p:sldId id="310" r:id="rId6"/>
    <p:sldId id="272" r:id="rId7"/>
    <p:sldId id="279" r:id="rId8"/>
    <p:sldId id="320" r:id="rId9"/>
    <p:sldId id="321" r:id="rId10"/>
    <p:sldId id="319" r:id="rId11"/>
    <p:sldId id="326" r:id="rId12"/>
    <p:sldId id="322" r:id="rId13"/>
    <p:sldId id="304" r:id="rId14"/>
    <p:sldId id="324" r:id="rId15"/>
    <p:sldId id="325" r:id="rId16"/>
    <p:sldId id="306" r:id="rId17"/>
    <p:sldId id="323" r:id="rId18"/>
    <p:sldId id="317" r:id="rId19"/>
    <p:sldId id="314" r:id="rId20"/>
    <p:sldId id="263" r:id="rId2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Loughran" initials="JL" lastIdx="139" clrIdx="0">
    <p:extLst/>
  </p:cmAuthor>
  <p:cmAuthor id="2" name="shayl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BB040"/>
    <a:srgbClr val="C02D10"/>
    <a:srgbClr val="B12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61905" autoAdjust="0"/>
  </p:normalViewPr>
  <p:slideViewPr>
    <p:cSldViewPr>
      <p:cViewPr varScale="1">
        <p:scale>
          <a:sx n="64" d="100"/>
          <a:sy n="64" d="100"/>
        </p:scale>
        <p:origin x="90" y="258"/>
      </p:cViewPr>
      <p:guideLst>
        <p:guide orient="horz" pos="2160"/>
        <p:guide pos="2880"/>
      </p:guideLst>
    </p:cSldViewPr>
  </p:slideViewPr>
  <p:outlineViewPr>
    <p:cViewPr>
      <p:scale>
        <a:sx n="33" d="100"/>
        <a:sy n="33" d="100"/>
      </p:scale>
      <p:origin x="0" y="2298"/>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100" d="100"/>
          <a:sy n="100" d="100"/>
        </p:scale>
        <p:origin x="-1092" y="186"/>
      </p:cViewPr>
      <p:guideLst>
        <p:guide orient="horz" pos="2880"/>
        <p:guide pos="2160"/>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0721D-1E86-4CE8-A06A-D1BE7FDFFEDB}" type="doc">
      <dgm:prSet loTypeId="urn:microsoft.com/office/officeart/2005/8/layout/radial5" loCatId="relationship" qsTypeId="urn:microsoft.com/office/officeart/2005/8/quickstyle/simple1#13" qsCatId="simple" csTypeId="urn:microsoft.com/office/officeart/2005/8/colors/accent1_2#11" csCatId="accent1" phldr="1"/>
      <dgm:spPr/>
      <dgm:t>
        <a:bodyPr/>
        <a:lstStyle/>
        <a:p>
          <a:endParaRPr lang="en-US"/>
        </a:p>
      </dgm:t>
    </dgm:pt>
    <dgm:pt modelId="{967BE901-DF5E-4848-A895-B101186A0958}">
      <dgm:prSet phldrT="[Text]" custT="1"/>
      <dgm:spPr>
        <a:solidFill>
          <a:srgbClr val="C00000"/>
        </a:solidFill>
      </dgm:spPr>
      <dgm:t>
        <a:bodyPr/>
        <a:lstStyle/>
        <a:p>
          <a:r>
            <a:rPr lang="en-US" sz="1300" dirty="0" smtClean="0">
              <a:solidFill>
                <a:schemeClr val="bg1"/>
              </a:solidFill>
              <a:latin typeface="Arial" pitchFamily="34" charset="0"/>
              <a:cs typeface="Arial" pitchFamily="34" charset="0"/>
            </a:rPr>
            <a:t>Evaluation</a:t>
          </a:r>
          <a:endParaRPr lang="en-US" sz="1300" dirty="0">
            <a:solidFill>
              <a:schemeClr val="bg1"/>
            </a:solidFill>
            <a:latin typeface="Arial" pitchFamily="34" charset="0"/>
            <a:cs typeface="Arial" pitchFamily="34" charset="0"/>
          </a:endParaRPr>
        </a:p>
      </dgm:t>
    </dgm:pt>
    <dgm:pt modelId="{690B4034-A3D3-428F-9233-5D47807DBC03}" type="parTrans" cxnId="{A8B8C9F1-4EB0-429B-8DF5-757D1F0364A5}">
      <dgm:prSet/>
      <dgm:spPr/>
      <dgm:t>
        <a:bodyPr/>
        <a:lstStyle/>
        <a:p>
          <a:endParaRPr lang="en-US" sz="1400">
            <a:solidFill>
              <a:schemeClr val="bg1"/>
            </a:solidFill>
            <a:latin typeface="Gill Sans MT" pitchFamily="34" charset="0"/>
          </a:endParaRPr>
        </a:p>
      </dgm:t>
    </dgm:pt>
    <dgm:pt modelId="{52F85EC2-9152-463F-8123-11F7CB2E899D}" type="sibTrans" cxnId="{A8B8C9F1-4EB0-429B-8DF5-757D1F0364A5}">
      <dgm:prSet/>
      <dgm:spPr/>
      <dgm:t>
        <a:bodyPr/>
        <a:lstStyle/>
        <a:p>
          <a:endParaRPr lang="en-US" sz="1400">
            <a:solidFill>
              <a:schemeClr val="bg1"/>
            </a:solidFill>
            <a:latin typeface="Gill Sans MT" pitchFamily="34" charset="0"/>
          </a:endParaRPr>
        </a:p>
      </dgm:t>
    </dgm:pt>
    <dgm:pt modelId="{6411FE74-355E-420A-90E8-3EB0DB7F8F53}">
      <dgm:prSet phldrT="[Text]" custT="1"/>
      <dgm:spPr>
        <a:solidFill>
          <a:srgbClr val="C00000"/>
        </a:solidFill>
      </dgm:spPr>
      <dgm:t>
        <a:bodyPr/>
        <a:lstStyle/>
        <a:p>
          <a:r>
            <a:rPr lang="en-US" sz="1300" dirty="0" smtClean="0">
              <a:solidFill>
                <a:schemeClr val="bg1"/>
              </a:solidFill>
              <a:latin typeface="Arial" pitchFamily="34" charset="0"/>
              <a:cs typeface="Arial" pitchFamily="34" charset="0"/>
            </a:rPr>
            <a:t>Program Improvement</a:t>
          </a:r>
          <a:endParaRPr lang="en-US" sz="1300" dirty="0">
            <a:solidFill>
              <a:schemeClr val="bg1"/>
            </a:solidFill>
            <a:latin typeface="Arial" pitchFamily="34" charset="0"/>
            <a:cs typeface="Arial" pitchFamily="34" charset="0"/>
          </a:endParaRPr>
        </a:p>
      </dgm:t>
    </dgm:pt>
    <dgm:pt modelId="{C378679C-C6D6-4FF2-956B-4A8695980564}" type="parTrans" cxnId="{2DED5A3C-D603-4F72-BB9D-74870AD1F847}">
      <dgm:prSet custT="1"/>
      <dgm:spPr>
        <a:solidFill>
          <a:srgbClr val="C00000"/>
        </a:solidFill>
      </dgm:spPr>
      <dgm:t>
        <a:bodyPr/>
        <a:lstStyle/>
        <a:p>
          <a:endParaRPr lang="en-US" sz="1400">
            <a:solidFill>
              <a:schemeClr val="bg1"/>
            </a:solidFill>
            <a:latin typeface="Gill Sans MT" pitchFamily="34" charset="0"/>
          </a:endParaRPr>
        </a:p>
      </dgm:t>
    </dgm:pt>
    <dgm:pt modelId="{9E66BF6B-471D-4C00-95B2-9B816BFD9613}" type="sibTrans" cxnId="{2DED5A3C-D603-4F72-BB9D-74870AD1F847}">
      <dgm:prSet/>
      <dgm:spPr/>
      <dgm:t>
        <a:bodyPr/>
        <a:lstStyle/>
        <a:p>
          <a:endParaRPr lang="en-US" sz="1400">
            <a:solidFill>
              <a:schemeClr val="bg1"/>
            </a:solidFill>
            <a:latin typeface="Gill Sans MT" pitchFamily="34" charset="0"/>
          </a:endParaRPr>
        </a:p>
      </dgm:t>
    </dgm:pt>
    <dgm:pt modelId="{FA0DF37F-B082-4A8B-AEEA-3B43174D2266}">
      <dgm:prSet phldrT="[Text]" custT="1"/>
      <dgm:spPr>
        <a:solidFill>
          <a:srgbClr val="C00000"/>
        </a:solidFill>
      </dgm:spPr>
      <dgm:t>
        <a:bodyPr/>
        <a:lstStyle/>
        <a:p>
          <a:r>
            <a:rPr lang="en-US" sz="1300" dirty="0" smtClean="0">
              <a:solidFill>
                <a:schemeClr val="bg1"/>
              </a:solidFill>
              <a:latin typeface="Arial" pitchFamily="34" charset="0"/>
              <a:cs typeface="Arial" pitchFamily="34" charset="0"/>
            </a:rPr>
            <a:t>Accountability</a:t>
          </a:r>
          <a:endParaRPr lang="en-US" sz="1300" dirty="0">
            <a:solidFill>
              <a:schemeClr val="bg1"/>
            </a:solidFill>
            <a:latin typeface="Arial" pitchFamily="34" charset="0"/>
            <a:cs typeface="Arial" pitchFamily="34" charset="0"/>
          </a:endParaRPr>
        </a:p>
      </dgm:t>
    </dgm:pt>
    <dgm:pt modelId="{56C1C9FD-876F-477B-80A7-C773F99258C7}" type="parTrans" cxnId="{E1DFF1BD-D07B-439B-8653-1CE9145360DE}">
      <dgm:prSet custT="1"/>
      <dgm:spPr>
        <a:solidFill>
          <a:srgbClr val="C00000"/>
        </a:solidFill>
      </dgm:spPr>
      <dgm:t>
        <a:bodyPr/>
        <a:lstStyle/>
        <a:p>
          <a:endParaRPr lang="en-US" sz="1400">
            <a:solidFill>
              <a:schemeClr val="bg1"/>
            </a:solidFill>
            <a:latin typeface="Gill Sans MT" pitchFamily="34" charset="0"/>
          </a:endParaRPr>
        </a:p>
      </dgm:t>
    </dgm:pt>
    <dgm:pt modelId="{109F0FDC-0EBC-40AB-92F8-70B84999C3E9}" type="sibTrans" cxnId="{E1DFF1BD-D07B-439B-8653-1CE9145360DE}">
      <dgm:prSet/>
      <dgm:spPr/>
      <dgm:t>
        <a:bodyPr/>
        <a:lstStyle/>
        <a:p>
          <a:endParaRPr lang="en-US" sz="1400">
            <a:solidFill>
              <a:schemeClr val="bg1"/>
            </a:solidFill>
            <a:latin typeface="Gill Sans MT" pitchFamily="34" charset="0"/>
          </a:endParaRPr>
        </a:p>
      </dgm:t>
    </dgm:pt>
    <dgm:pt modelId="{5AA2A0B1-4393-422F-90A4-417EFBBCD669}">
      <dgm:prSet phldrT="[Text]" custT="1"/>
      <dgm:spPr>
        <a:solidFill>
          <a:srgbClr val="C00000"/>
        </a:solidFill>
      </dgm:spPr>
      <dgm:t>
        <a:bodyPr/>
        <a:lstStyle/>
        <a:p>
          <a:r>
            <a:rPr lang="en-US" sz="1300" dirty="0" smtClean="0">
              <a:solidFill>
                <a:schemeClr val="bg1"/>
              </a:solidFill>
              <a:latin typeface="Arial" pitchFamily="34" charset="0"/>
              <a:cs typeface="Arial" pitchFamily="34" charset="0"/>
            </a:rPr>
            <a:t>Fundraising</a:t>
          </a:r>
          <a:endParaRPr lang="en-US" sz="1300" dirty="0">
            <a:solidFill>
              <a:schemeClr val="bg1"/>
            </a:solidFill>
            <a:latin typeface="Arial" pitchFamily="34" charset="0"/>
            <a:cs typeface="Arial" pitchFamily="34" charset="0"/>
          </a:endParaRPr>
        </a:p>
      </dgm:t>
    </dgm:pt>
    <dgm:pt modelId="{65CF3AAE-B0A0-427C-BC81-24E8D86B11FE}" type="parTrans" cxnId="{35023E73-55BD-4898-B27D-D53D79560469}">
      <dgm:prSet custT="1"/>
      <dgm:spPr>
        <a:solidFill>
          <a:srgbClr val="C00000"/>
        </a:solidFill>
      </dgm:spPr>
      <dgm:t>
        <a:bodyPr/>
        <a:lstStyle/>
        <a:p>
          <a:endParaRPr lang="en-US" sz="1400">
            <a:solidFill>
              <a:schemeClr val="bg1"/>
            </a:solidFill>
            <a:latin typeface="Gill Sans MT" pitchFamily="34" charset="0"/>
          </a:endParaRPr>
        </a:p>
      </dgm:t>
    </dgm:pt>
    <dgm:pt modelId="{2A295D0D-C0BA-4153-B152-C397CFD485F6}" type="sibTrans" cxnId="{35023E73-55BD-4898-B27D-D53D79560469}">
      <dgm:prSet/>
      <dgm:spPr/>
      <dgm:t>
        <a:bodyPr/>
        <a:lstStyle/>
        <a:p>
          <a:endParaRPr lang="en-US" sz="1400">
            <a:solidFill>
              <a:schemeClr val="bg1"/>
            </a:solidFill>
            <a:latin typeface="Gill Sans MT" pitchFamily="34" charset="0"/>
          </a:endParaRPr>
        </a:p>
      </dgm:t>
    </dgm:pt>
    <dgm:pt modelId="{E28DEC0F-844C-4747-9D2C-1827EB5574CD}">
      <dgm:prSet phldrT="[Text]" custT="1"/>
      <dgm:spPr>
        <a:solidFill>
          <a:srgbClr val="C00000"/>
        </a:solidFill>
      </dgm:spPr>
      <dgm:t>
        <a:bodyPr/>
        <a:lstStyle/>
        <a:p>
          <a:r>
            <a:rPr lang="en-US" sz="1300" dirty="0" smtClean="0">
              <a:solidFill>
                <a:schemeClr val="bg1"/>
              </a:solidFill>
              <a:latin typeface="Arial" pitchFamily="34" charset="0"/>
              <a:cs typeface="Arial" pitchFamily="34" charset="0"/>
            </a:rPr>
            <a:t>Decision Making</a:t>
          </a:r>
          <a:endParaRPr lang="en-US" sz="1300" dirty="0">
            <a:solidFill>
              <a:schemeClr val="bg1"/>
            </a:solidFill>
            <a:latin typeface="Arial" pitchFamily="34" charset="0"/>
            <a:cs typeface="Arial" pitchFamily="34" charset="0"/>
          </a:endParaRPr>
        </a:p>
      </dgm:t>
    </dgm:pt>
    <dgm:pt modelId="{3EC4257A-D385-4902-AE20-255A2A6D56F3}" type="parTrans" cxnId="{F5E13501-09CF-476C-B39A-A39BB49E0576}">
      <dgm:prSet custT="1"/>
      <dgm:spPr>
        <a:solidFill>
          <a:srgbClr val="C00000"/>
        </a:solidFill>
      </dgm:spPr>
      <dgm:t>
        <a:bodyPr/>
        <a:lstStyle/>
        <a:p>
          <a:endParaRPr lang="en-US" sz="1400">
            <a:solidFill>
              <a:schemeClr val="bg1"/>
            </a:solidFill>
            <a:latin typeface="Gill Sans MT" pitchFamily="34" charset="0"/>
          </a:endParaRPr>
        </a:p>
      </dgm:t>
    </dgm:pt>
    <dgm:pt modelId="{BCBBF884-8D3A-43D4-92A6-69F210D690A9}" type="sibTrans" cxnId="{F5E13501-09CF-476C-B39A-A39BB49E0576}">
      <dgm:prSet/>
      <dgm:spPr/>
      <dgm:t>
        <a:bodyPr/>
        <a:lstStyle/>
        <a:p>
          <a:endParaRPr lang="en-US" sz="1400">
            <a:solidFill>
              <a:schemeClr val="bg1"/>
            </a:solidFill>
            <a:latin typeface="Gill Sans MT" pitchFamily="34" charset="0"/>
          </a:endParaRPr>
        </a:p>
      </dgm:t>
    </dgm:pt>
    <dgm:pt modelId="{C3C4F513-F641-4701-AF55-28F80487ED1F}">
      <dgm:prSet phldrT="[Text]" custT="1"/>
      <dgm:spPr>
        <a:solidFill>
          <a:srgbClr val="C00000"/>
        </a:solidFill>
      </dgm:spPr>
      <dgm:t>
        <a:bodyPr/>
        <a:lstStyle/>
        <a:p>
          <a:r>
            <a:rPr lang="en-US" sz="1300" dirty="0" smtClean="0">
              <a:solidFill>
                <a:schemeClr val="bg1"/>
              </a:solidFill>
              <a:latin typeface="Arial" pitchFamily="34" charset="0"/>
              <a:cs typeface="Arial" pitchFamily="34" charset="0"/>
            </a:rPr>
            <a:t>Public Relations</a:t>
          </a:r>
          <a:endParaRPr lang="en-US" sz="1300" dirty="0">
            <a:solidFill>
              <a:schemeClr val="bg1"/>
            </a:solidFill>
            <a:latin typeface="Arial" pitchFamily="34" charset="0"/>
            <a:cs typeface="Arial" pitchFamily="34" charset="0"/>
          </a:endParaRPr>
        </a:p>
      </dgm:t>
    </dgm:pt>
    <dgm:pt modelId="{8B96D501-B3DD-467A-92FC-CCA5E4D20188}" type="parTrans" cxnId="{E13579FC-B4B7-4687-97AD-B5A70C5A95BB}">
      <dgm:prSet custT="1"/>
      <dgm:spPr>
        <a:solidFill>
          <a:srgbClr val="C00000"/>
        </a:solidFill>
      </dgm:spPr>
      <dgm:t>
        <a:bodyPr/>
        <a:lstStyle/>
        <a:p>
          <a:endParaRPr lang="en-US" sz="1400">
            <a:solidFill>
              <a:schemeClr val="bg1"/>
            </a:solidFill>
            <a:latin typeface="Gill Sans MT" pitchFamily="34" charset="0"/>
          </a:endParaRPr>
        </a:p>
      </dgm:t>
    </dgm:pt>
    <dgm:pt modelId="{654B168A-F545-449E-ADAB-3798B3DDD217}" type="sibTrans" cxnId="{E13579FC-B4B7-4687-97AD-B5A70C5A95BB}">
      <dgm:prSet/>
      <dgm:spPr/>
      <dgm:t>
        <a:bodyPr/>
        <a:lstStyle/>
        <a:p>
          <a:endParaRPr lang="en-US" sz="1400">
            <a:solidFill>
              <a:schemeClr val="bg1"/>
            </a:solidFill>
            <a:latin typeface="Gill Sans MT" pitchFamily="34" charset="0"/>
          </a:endParaRPr>
        </a:p>
      </dgm:t>
    </dgm:pt>
    <dgm:pt modelId="{45B3AF50-989E-4A96-BF73-FB5235A8ADE5}">
      <dgm:prSet phldrT="[Text]" custT="1"/>
      <dgm:spPr>
        <a:solidFill>
          <a:srgbClr val="C00000"/>
        </a:solidFill>
      </dgm:spPr>
      <dgm:t>
        <a:bodyPr/>
        <a:lstStyle/>
        <a:p>
          <a:r>
            <a:rPr lang="en-US" sz="1300" dirty="0" smtClean="0">
              <a:solidFill>
                <a:schemeClr val="bg1"/>
              </a:solidFill>
              <a:latin typeface="Arial" pitchFamily="34" charset="0"/>
              <a:cs typeface="Arial" pitchFamily="34" charset="0"/>
            </a:rPr>
            <a:t>Requirements</a:t>
          </a:r>
          <a:endParaRPr lang="en-US" sz="1300" dirty="0">
            <a:solidFill>
              <a:schemeClr val="bg1"/>
            </a:solidFill>
            <a:latin typeface="Arial" pitchFamily="34" charset="0"/>
            <a:cs typeface="Arial" pitchFamily="34" charset="0"/>
          </a:endParaRPr>
        </a:p>
      </dgm:t>
    </dgm:pt>
    <dgm:pt modelId="{ADF961FC-0F57-4B91-9AE6-B0150DAA8F56}" type="parTrans" cxnId="{DD8010E3-B0DB-4527-A06D-80B9DD0B3756}">
      <dgm:prSet custT="1"/>
      <dgm:spPr>
        <a:solidFill>
          <a:srgbClr val="C00000"/>
        </a:solidFill>
      </dgm:spPr>
      <dgm:t>
        <a:bodyPr/>
        <a:lstStyle/>
        <a:p>
          <a:endParaRPr lang="en-US" sz="1400">
            <a:solidFill>
              <a:schemeClr val="bg1"/>
            </a:solidFill>
            <a:latin typeface="Gill Sans MT" pitchFamily="34" charset="0"/>
          </a:endParaRPr>
        </a:p>
      </dgm:t>
    </dgm:pt>
    <dgm:pt modelId="{3FE0EB4E-3D9E-4B19-9EC1-89C80D7F75C7}" type="sibTrans" cxnId="{DD8010E3-B0DB-4527-A06D-80B9DD0B3756}">
      <dgm:prSet/>
      <dgm:spPr/>
      <dgm:t>
        <a:bodyPr/>
        <a:lstStyle/>
        <a:p>
          <a:endParaRPr lang="en-US" sz="1400">
            <a:solidFill>
              <a:schemeClr val="bg1"/>
            </a:solidFill>
            <a:latin typeface="Gill Sans MT" pitchFamily="34" charset="0"/>
          </a:endParaRPr>
        </a:p>
      </dgm:t>
    </dgm:pt>
    <dgm:pt modelId="{544C5BF6-2A61-4D99-B695-2FBB4D2E0827}" type="pres">
      <dgm:prSet presAssocID="{A550721D-1E86-4CE8-A06A-D1BE7FDFFEDB}" presName="Name0" presStyleCnt="0">
        <dgm:presLayoutVars>
          <dgm:chMax val="1"/>
          <dgm:dir/>
          <dgm:animLvl val="ctr"/>
          <dgm:resizeHandles val="exact"/>
        </dgm:presLayoutVars>
      </dgm:prSet>
      <dgm:spPr/>
      <dgm:t>
        <a:bodyPr/>
        <a:lstStyle/>
        <a:p>
          <a:endParaRPr lang="en-US"/>
        </a:p>
      </dgm:t>
    </dgm:pt>
    <dgm:pt modelId="{D0B866BE-4CBA-4271-859F-22EF8A3197EF}" type="pres">
      <dgm:prSet presAssocID="{967BE901-DF5E-4848-A895-B101186A0958}" presName="centerShape" presStyleLbl="node0" presStyleIdx="0" presStyleCnt="1" custLinFactNeighborX="-629" custLinFactNeighborY="-111"/>
      <dgm:spPr/>
      <dgm:t>
        <a:bodyPr/>
        <a:lstStyle/>
        <a:p>
          <a:endParaRPr lang="en-US"/>
        </a:p>
      </dgm:t>
    </dgm:pt>
    <dgm:pt modelId="{F907D2D0-0F17-4506-9C4A-959497A3CB56}" type="pres">
      <dgm:prSet presAssocID="{C378679C-C6D6-4FF2-956B-4A8695980564}" presName="parTrans" presStyleLbl="sibTrans2D1" presStyleIdx="0" presStyleCnt="6"/>
      <dgm:spPr/>
      <dgm:t>
        <a:bodyPr/>
        <a:lstStyle/>
        <a:p>
          <a:endParaRPr lang="en-US"/>
        </a:p>
      </dgm:t>
    </dgm:pt>
    <dgm:pt modelId="{263227C9-76EE-4E5A-8D76-8D6A2BB88E2C}" type="pres">
      <dgm:prSet presAssocID="{C378679C-C6D6-4FF2-956B-4A8695980564}" presName="connectorText" presStyleLbl="sibTrans2D1" presStyleIdx="0" presStyleCnt="6"/>
      <dgm:spPr/>
      <dgm:t>
        <a:bodyPr/>
        <a:lstStyle/>
        <a:p>
          <a:endParaRPr lang="en-US"/>
        </a:p>
      </dgm:t>
    </dgm:pt>
    <dgm:pt modelId="{D62B5CD3-D9B5-4358-B5AB-6032950BE20D}" type="pres">
      <dgm:prSet presAssocID="{6411FE74-355E-420A-90E8-3EB0DB7F8F53}" presName="node" presStyleLbl="node1" presStyleIdx="0" presStyleCnt="6" custScaleX="127877" custRadScaleRad="100230" custRadScaleInc="-2399">
        <dgm:presLayoutVars>
          <dgm:bulletEnabled val="1"/>
        </dgm:presLayoutVars>
      </dgm:prSet>
      <dgm:spPr/>
      <dgm:t>
        <a:bodyPr/>
        <a:lstStyle/>
        <a:p>
          <a:endParaRPr lang="en-US"/>
        </a:p>
      </dgm:t>
    </dgm:pt>
    <dgm:pt modelId="{1F8E540F-55BA-48C0-9991-ECE39E76AC07}" type="pres">
      <dgm:prSet presAssocID="{56C1C9FD-876F-477B-80A7-C773F99258C7}" presName="parTrans" presStyleLbl="sibTrans2D1" presStyleIdx="1" presStyleCnt="6"/>
      <dgm:spPr/>
      <dgm:t>
        <a:bodyPr/>
        <a:lstStyle/>
        <a:p>
          <a:endParaRPr lang="en-US"/>
        </a:p>
      </dgm:t>
    </dgm:pt>
    <dgm:pt modelId="{17F2D1C1-0BB6-4375-92AD-18C8E5B92038}" type="pres">
      <dgm:prSet presAssocID="{56C1C9FD-876F-477B-80A7-C773F99258C7}" presName="connectorText" presStyleLbl="sibTrans2D1" presStyleIdx="1" presStyleCnt="6"/>
      <dgm:spPr/>
      <dgm:t>
        <a:bodyPr/>
        <a:lstStyle/>
        <a:p>
          <a:endParaRPr lang="en-US"/>
        </a:p>
      </dgm:t>
    </dgm:pt>
    <dgm:pt modelId="{7D795143-5ED2-44F3-B7FC-562C10EE73EA}" type="pres">
      <dgm:prSet presAssocID="{FA0DF37F-B082-4A8B-AEEA-3B43174D2266}" presName="node" presStyleLbl="node1" presStyleIdx="1" presStyleCnt="6" custScaleX="118026" custRadScaleRad="99024" custRadScaleInc="-1585">
        <dgm:presLayoutVars>
          <dgm:bulletEnabled val="1"/>
        </dgm:presLayoutVars>
      </dgm:prSet>
      <dgm:spPr/>
      <dgm:t>
        <a:bodyPr/>
        <a:lstStyle/>
        <a:p>
          <a:endParaRPr lang="en-US"/>
        </a:p>
      </dgm:t>
    </dgm:pt>
    <dgm:pt modelId="{00DDCB2A-CFCE-4926-9029-187F5552A221}" type="pres">
      <dgm:prSet presAssocID="{65CF3AAE-B0A0-427C-BC81-24E8D86B11FE}" presName="parTrans" presStyleLbl="sibTrans2D1" presStyleIdx="2" presStyleCnt="6"/>
      <dgm:spPr/>
      <dgm:t>
        <a:bodyPr/>
        <a:lstStyle/>
        <a:p>
          <a:endParaRPr lang="en-US"/>
        </a:p>
      </dgm:t>
    </dgm:pt>
    <dgm:pt modelId="{672DD700-930D-47AE-A41F-F7B9105E9601}" type="pres">
      <dgm:prSet presAssocID="{65CF3AAE-B0A0-427C-BC81-24E8D86B11FE}" presName="connectorText" presStyleLbl="sibTrans2D1" presStyleIdx="2" presStyleCnt="6"/>
      <dgm:spPr/>
      <dgm:t>
        <a:bodyPr/>
        <a:lstStyle/>
        <a:p>
          <a:endParaRPr lang="en-US"/>
        </a:p>
      </dgm:t>
    </dgm:pt>
    <dgm:pt modelId="{55C3909B-6590-422F-9FB4-9E752F652332}" type="pres">
      <dgm:prSet presAssocID="{5AA2A0B1-4393-422F-90A4-417EFBBCD669}" presName="node" presStyleLbl="node1" presStyleIdx="2" presStyleCnt="6" custScaleX="126785" custRadScaleRad="98800" custRadScaleInc="845">
        <dgm:presLayoutVars>
          <dgm:bulletEnabled val="1"/>
        </dgm:presLayoutVars>
      </dgm:prSet>
      <dgm:spPr/>
      <dgm:t>
        <a:bodyPr/>
        <a:lstStyle/>
        <a:p>
          <a:endParaRPr lang="en-US"/>
        </a:p>
      </dgm:t>
    </dgm:pt>
    <dgm:pt modelId="{A879A2D7-16D5-480A-A5BB-06838B426002}" type="pres">
      <dgm:prSet presAssocID="{3EC4257A-D385-4902-AE20-255A2A6D56F3}" presName="parTrans" presStyleLbl="sibTrans2D1" presStyleIdx="3" presStyleCnt="6"/>
      <dgm:spPr/>
      <dgm:t>
        <a:bodyPr/>
        <a:lstStyle/>
        <a:p>
          <a:endParaRPr lang="en-US"/>
        </a:p>
      </dgm:t>
    </dgm:pt>
    <dgm:pt modelId="{22BDA7E8-CD20-4DDB-956C-D04F1AA79381}" type="pres">
      <dgm:prSet presAssocID="{3EC4257A-D385-4902-AE20-255A2A6D56F3}" presName="connectorText" presStyleLbl="sibTrans2D1" presStyleIdx="3" presStyleCnt="6"/>
      <dgm:spPr/>
      <dgm:t>
        <a:bodyPr/>
        <a:lstStyle/>
        <a:p>
          <a:endParaRPr lang="en-US"/>
        </a:p>
      </dgm:t>
    </dgm:pt>
    <dgm:pt modelId="{60FA15FD-306B-4D00-BC1E-877AFC1459F2}" type="pres">
      <dgm:prSet presAssocID="{E28DEC0F-844C-4747-9D2C-1827EB5574CD}" presName="node" presStyleLbl="node1" presStyleIdx="3" presStyleCnt="6" custScaleX="125205" custRadScaleRad="99786" custRadScaleInc="2409">
        <dgm:presLayoutVars>
          <dgm:bulletEnabled val="1"/>
        </dgm:presLayoutVars>
      </dgm:prSet>
      <dgm:spPr/>
      <dgm:t>
        <a:bodyPr/>
        <a:lstStyle/>
        <a:p>
          <a:endParaRPr lang="en-US"/>
        </a:p>
      </dgm:t>
    </dgm:pt>
    <dgm:pt modelId="{6AB41FE6-11CB-4ED1-A09B-DEC265D136BB}" type="pres">
      <dgm:prSet presAssocID="{8B96D501-B3DD-467A-92FC-CCA5E4D20188}" presName="parTrans" presStyleLbl="sibTrans2D1" presStyleIdx="4" presStyleCnt="6"/>
      <dgm:spPr/>
      <dgm:t>
        <a:bodyPr/>
        <a:lstStyle/>
        <a:p>
          <a:endParaRPr lang="en-US"/>
        </a:p>
      </dgm:t>
    </dgm:pt>
    <dgm:pt modelId="{A3676113-B716-4A8D-A127-D4339E66BDCF}" type="pres">
      <dgm:prSet presAssocID="{8B96D501-B3DD-467A-92FC-CCA5E4D20188}" presName="connectorText" presStyleLbl="sibTrans2D1" presStyleIdx="4" presStyleCnt="6"/>
      <dgm:spPr/>
      <dgm:t>
        <a:bodyPr/>
        <a:lstStyle/>
        <a:p>
          <a:endParaRPr lang="en-US"/>
        </a:p>
      </dgm:t>
    </dgm:pt>
    <dgm:pt modelId="{FC68338D-6109-4B7A-A954-C1720904AB3A}" type="pres">
      <dgm:prSet presAssocID="{C3C4F513-F641-4701-AF55-28F80487ED1F}" presName="node" presStyleLbl="node1" presStyleIdx="4" presStyleCnt="6" custScaleX="123920" custRadScaleRad="100982" custRadScaleInc="1554">
        <dgm:presLayoutVars>
          <dgm:bulletEnabled val="1"/>
        </dgm:presLayoutVars>
      </dgm:prSet>
      <dgm:spPr/>
      <dgm:t>
        <a:bodyPr/>
        <a:lstStyle/>
        <a:p>
          <a:endParaRPr lang="en-US"/>
        </a:p>
      </dgm:t>
    </dgm:pt>
    <dgm:pt modelId="{1E5AF6DA-FDB5-473A-A1BC-DFCB2E277B8F}" type="pres">
      <dgm:prSet presAssocID="{ADF961FC-0F57-4B91-9AE6-B0150DAA8F56}" presName="parTrans" presStyleLbl="sibTrans2D1" presStyleIdx="5" presStyleCnt="6"/>
      <dgm:spPr/>
      <dgm:t>
        <a:bodyPr/>
        <a:lstStyle/>
        <a:p>
          <a:endParaRPr lang="en-US"/>
        </a:p>
      </dgm:t>
    </dgm:pt>
    <dgm:pt modelId="{FADE4174-F4FE-4CBC-B20B-3C1000BBDF7B}" type="pres">
      <dgm:prSet presAssocID="{ADF961FC-0F57-4B91-9AE6-B0150DAA8F56}" presName="connectorText" presStyleLbl="sibTrans2D1" presStyleIdx="5" presStyleCnt="6"/>
      <dgm:spPr/>
      <dgm:t>
        <a:bodyPr/>
        <a:lstStyle/>
        <a:p>
          <a:endParaRPr lang="en-US"/>
        </a:p>
      </dgm:t>
    </dgm:pt>
    <dgm:pt modelId="{369DB117-BE2E-4B2B-9237-196D22E262CC}" type="pres">
      <dgm:prSet presAssocID="{45B3AF50-989E-4A96-BF73-FB5235A8ADE5}" presName="node" presStyleLbl="node1" presStyleIdx="5" presStyleCnt="6" custScaleX="120503" custRadScaleRad="101202" custRadScaleInc="-825">
        <dgm:presLayoutVars>
          <dgm:bulletEnabled val="1"/>
        </dgm:presLayoutVars>
      </dgm:prSet>
      <dgm:spPr/>
      <dgm:t>
        <a:bodyPr/>
        <a:lstStyle/>
        <a:p>
          <a:endParaRPr lang="en-US"/>
        </a:p>
      </dgm:t>
    </dgm:pt>
  </dgm:ptLst>
  <dgm:cxnLst>
    <dgm:cxn modelId="{093C6C33-92F0-4586-8E6A-5A30DC9BDDB1}" type="presOf" srcId="{5AA2A0B1-4393-422F-90A4-417EFBBCD669}" destId="{55C3909B-6590-422F-9FB4-9E752F652332}" srcOrd="0" destOrd="0" presId="urn:microsoft.com/office/officeart/2005/8/layout/radial5"/>
    <dgm:cxn modelId="{FDA7EA2B-28FB-4E13-A857-FB245CFC03B4}" type="presOf" srcId="{65CF3AAE-B0A0-427C-BC81-24E8D86B11FE}" destId="{00DDCB2A-CFCE-4926-9029-187F5552A221}" srcOrd="0" destOrd="0" presId="urn:microsoft.com/office/officeart/2005/8/layout/radial5"/>
    <dgm:cxn modelId="{05991539-A311-4C32-9EC9-A8F4085AF5E2}" type="presOf" srcId="{967BE901-DF5E-4848-A895-B101186A0958}" destId="{D0B866BE-4CBA-4271-859F-22EF8A3197EF}" srcOrd="0" destOrd="0" presId="urn:microsoft.com/office/officeart/2005/8/layout/radial5"/>
    <dgm:cxn modelId="{51ABE0D8-0705-4ED6-8BEB-6016288415AB}" type="presOf" srcId="{ADF961FC-0F57-4B91-9AE6-B0150DAA8F56}" destId="{1E5AF6DA-FDB5-473A-A1BC-DFCB2E277B8F}" srcOrd="0" destOrd="0" presId="urn:microsoft.com/office/officeart/2005/8/layout/radial5"/>
    <dgm:cxn modelId="{2DED5A3C-D603-4F72-BB9D-74870AD1F847}" srcId="{967BE901-DF5E-4848-A895-B101186A0958}" destId="{6411FE74-355E-420A-90E8-3EB0DB7F8F53}" srcOrd="0" destOrd="0" parTransId="{C378679C-C6D6-4FF2-956B-4A8695980564}" sibTransId="{9E66BF6B-471D-4C00-95B2-9B816BFD9613}"/>
    <dgm:cxn modelId="{A8B8C9F1-4EB0-429B-8DF5-757D1F0364A5}" srcId="{A550721D-1E86-4CE8-A06A-D1BE7FDFFEDB}" destId="{967BE901-DF5E-4848-A895-B101186A0958}" srcOrd="0" destOrd="0" parTransId="{690B4034-A3D3-428F-9233-5D47807DBC03}" sibTransId="{52F85EC2-9152-463F-8123-11F7CB2E899D}"/>
    <dgm:cxn modelId="{4A6E55C2-E981-4EE8-A4F3-ECA8637D6605}" type="presOf" srcId="{3EC4257A-D385-4902-AE20-255A2A6D56F3}" destId="{22BDA7E8-CD20-4DDB-956C-D04F1AA79381}" srcOrd="1" destOrd="0" presId="urn:microsoft.com/office/officeart/2005/8/layout/radial5"/>
    <dgm:cxn modelId="{42EB3827-DAEA-4BFD-8943-811367002531}" type="presOf" srcId="{C378679C-C6D6-4FF2-956B-4A8695980564}" destId="{263227C9-76EE-4E5A-8D76-8D6A2BB88E2C}" srcOrd="1" destOrd="0" presId="urn:microsoft.com/office/officeart/2005/8/layout/radial5"/>
    <dgm:cxn modelId="{74ADEB88-99AA-46D5-9160-6AB10597C396}" type="presOf" srcId="{C378679C-C6D6-4FF2-956B-4A8695980564}" destId="{F907D2D0-0F17-4506-9C4A-959497A3CB56}" srcOrd="0" destOrd="0" presId="urn:microsoft.com/office/officeart/2005/8/layout/radial5"/>
    <dgm:cxn modelId="{981EA89E-625B-4E45-8E36-253ACBD60E31}" type="presOf" srcId="{E28DEC0F-844C-4747-9D2C-1827EB5574CD}" destId="{60FA15FD-306B-4D00-BC1E-877AFC1459F2}" srcOrd="0" destOrd="0" presId="urn:microsoft.com/office/officeart/2005/8/layout/radial5"/>
    <dgm:cxn modelId="{57621029-6F64-42E2-AA94-BC1F9FE8D491}" type="presOf" srcId="{65CF3AAE-B0A0-427C-BC81-24E8D86B11FE}" destId="{672DD700-930D-47AE-A41F-F7B9105E9601}" srcOrd="1" destOrd="0" presId="urn:microsoft.com/office/officeart/2005/8/layout/radial5"/>
    <dgm:cxn modelId="{EC4FE578-DBD1-4BEB-97CC-8A0869563D4E}" type="presOf" srcId="{ADF961FC-0F57-4B91-9AE6-B0150DAA8F56}" destId="{FADE4174-F4FE-4CBC-B20B-3C1000BBDF7B}" srcOrd="1" destOrd="0" presId="urn:microsoft.com/office/officeart/2005/8/layout/radial5"/>
    <dgm:cxn modelId="{F7C885C3-E48E-4F10-B184-88A5B819BE49}" type="presOf" srcId="{FA0DF37F-B082-4A8B-AEEA-3B43174D2266}" destId="{7D795143-5ED2-44F3-B7FC-562C10EE73EA}" srcOrd="0" destOrd="0" presId="urn:microsoft.com/office/officeart/2005/8/layout/radial5"/>
    <dgm:cxn modelId="{35023E73-55BD-4898-B27D-D53D79560469}" srcId="{967BE901-DF5E-4848-A895-B101186A0958}" destId="{5AA2A0B1-4393-422F-90A4-417EFBBCD669}" srcOrd="2" destOrd="0" parTransId="{65CF3AAE-B0A0-427C-BC81-24E8D86B11FE}" sibTransId="{2A295D0D-C0BA-4153-B152-C397CFD485F6}"/>
    <dgm:cxn modelId="{35754CA4-CD87-4ABD-B932-E26C7CC1076D}" type="presOf" srcId="{3EC4257A-D385-4902-AE20-255A2A6D56F3}" destId="{A879A2D7-16D5-480A-A5BB-06838B426002}" srcOrd="0" destOrd="0" presId="urn:microsoft.com/office/officeart/2005/8/layout/radial5"/>
    <dgm:cxn modelId="{E6712CA2-9D61-42DF-B6F3-ABBD3E3DABC8}" type="presOf" srcId="{A550721D-1E86-4CE8-A06A-D1BE7FDFFEDB}" destId="{544C5BF6-2A61-4D99-B695-2FBB4D2E0827}" srcOrd="0" destOrd="0" presId="urn:microsoft.com/office/officeart/2005/8/layout/radial5"/>
    <dgm:cxn modelId="{47730536-7A6B-4BA6-B7D2-A41E85C4AF98}" type="presOf" srcId="{C3C4F513-F641-4701-AF55-28F80487ED1F}" destId="{FC68338D-6109-4B7A-A954-C1720904AB3A}" srcOrd="0" destOrd="0" presId="urn:microsoft.com/office/officeart/2005/8/layout/radial5"/>
    <dgm:cxn modelId="{F6017116-AAC1-4497-858F-CEE2275141CD}" type="presOf" srcId="{8B96D501-B3DD-467A-92FC-CCA5E4D20188}" destId="{6AB41FE6-11CB-4ED1-A09B-DEC265D136BB}" srcOrd="0" destOrd="0" presId="urn:microsoft.com/office/officeart/2005/8/layout/radial5"/>
    <dgm:cxn modelId="{F5E13501-09CF-476C-B39A-A39BB49E0576}" srcId="{967BE901-DF5E-4848-A895-B101186A0958}" destId="{E28DEC0F-844C-4747-9D2C-1827EB5574CD}" srcOrd="3" destOrd="0" parTransId="{3EC4257A-D385-4902-AE20-255A2A6D56F3}" sibTransId="{BCBBF884-8D3A-43D4-92A6-69F210D690A9}"/>
    <dgm:cxn modelId="{DD8010E3-B0DB-4527-A06D-80B9DD0B3756}" srcId="{967BE901-DF5E-4848-A895-B101186A0958}" destId="{45B3AF50-989E-4A96-BF73-FB5235A8ADE5}" srcOrd="5" destOrd="0" parTransId="{ADF961FC-0F57-4B91-9AE6-B0150DAA8F56}" sibTransId="{3FE0EB4E-3D9E-4B19-9EC1-89C80D7F75C7}"/>
    <dgm:cxn modelId="{E1DFF1BD-D07B-439B-8653-1CE9145360DE}" srcId="{967BE901-DF5E-4848-A895-B101186A0958}" destId="{FA0DF37F-B082-4A8B-AEEA-3B43174D2266}" srcOrd="1" destOrd="0" parTransId="{56C1C9FD-876F-477B-80A7-C773F99258C7}" sibTransId="{109F0FDC-0EBC-40AB-92F8-70B84999C3E9}"/>
    <dgm:cxn modelId="{E13579FC-B4B7-4687-97AD-B5A70C5A95BB}" srcId="{967BE901-DF5E-4848-A895-B101186A0958}" destId="{C3C4F513-F641-4701-AF55-28F80487ED1F}" srcOrd="4" destOrd="0" parTransId="{8B96D501-B3DD-467A-92FC-CCA5E4D20188}" sibTransId="{654B168A-F545-449E-ADAB-3798B3DDD217}"/>
    <dgm:cxn modelId="{342F176B-221C-4056-BADD-95BA3DEDE390}" type="presOf" srcId="{45B3AF50-989E-4A96-BF73-FB5235A8ADE5}" destId="{369DB117-BE2E-4B2B-9237-196D22E262CC}" srcOrd="0" destOrd="0" presId="urn:microsoft.com/office/officeart/2005/8/layout/radial5"/>
    <dgm:cxn modelId="{3D18B491-0A05-4DE8-8E96-B0FA82653712}" type="presOf" srcId="{56C1C9FD-876F-477B-80A7-C773F99258C7}" destId="{1F8E540F-55BA-48C0-9991-ECE39E76AC07}" srcOrd="0" destOrd="0" presId="urn:microsoft.com/office/officeart/2005/8/layout/radial5"/>
    <dgm:cxn modelId="{12152779-C572-4D34-A06D-370E51D1190B}" type="presOf" srcId="{56C1C9FD-876F-477B-80A7-C773F99258C7}" destId="{17F2D1C1-0BB6-4375-92AD-18C8E5B92038}" srcOrd="1" destOrd="0" presId="urn:microsoft.com/office/officeart/2005/8/layout/radial5"/>
    <dgm:cxn modelId="{3A2FEA3D-577B-4987-ABA8-EE3D65AE321E}" type="presOf" srcId="{8B96D501-B3DD-467A-92FC-CCA5E4D20188}" destId="{A3676113-B716-4A8D-A127-D4339E66BDCF}" srcOrd="1" destOrd="0" presId="urn:microsoft.com/office/officeart/2005/8/layout/radial5"/>
    <dgm:cxn modelId="{11179BE6-4AFB-4CCE-A5CA-A3A46F771A06}" type="presOf" srcId="{6411FE74-355E-420A-90E8-3EB0DB7F8F53}" destId="{D62B5CD3-D9B5-4358-B5AB-6032950BE20D}" srcOrd="0" destOrd="0" presId="urn:microsoft.com/office/officeart/2005/8/layout/radial5"/>
    <dgm:cxn modelId="{0C535F9D-6F1C-4BBB-A70A-96EFE1375993}" type="presParOf" srcId="{544C5BF6-2A61-4D99-B695-2FBB4D2E0827}" destId="{D0B866BE-4CBA-4271-859F-22EF8A3197EF}" srcOrd="0" destOrd="0" presId="urn:microsoft.com/office/officeart/2005/8/layout/radial5"/>
    <dgm:cxn modelId="{DC2F677E-616A-43AF-A700-2EB7D41DE01F}" type="presParOf" srcId="{544C5BF6-2A61-4D99-B695-2FBB4D2E0827}" destId="{F907D2D0-0F17-4506-9C4A-959497A3CB56}" srcOrd="1" destOrd="0" presId="urn:microsoft.com/office/officeart/2005/8/layout/radial5"/>
    <dgm:cxn modelId="{9E733EAD-8316-454B-AB7C-43F157651C09}" type="presParOf" srcId="{F907D2D0-0F17-4506-9C4A-959497A3CB56}" destId="{263227C9-76EE-4E5A-8D76-8D6A2BB88E2C}" srcOrd="0" destOrd="0" presId="urn:microsoft.com/office/officeart/2005/8/layout/radial5"/>
    <dgm:cxn modelId="{3F3C6405-2C22-43BC-AC94-A5A466900D1A}" type="presParOf" srcId="{544C5BF6-2A61-4D99-B695-2FBB4D2E0827}" destId="{D62B5CD3-D9B5-4358-B5AB-6032950BE20D}" srcOrd="2" destOrd="0" presId="urn:microsoft.com/office/officeart/2005/8/layout/radial5"/>
    <dgm:cxn modelId="{891E999B-C1C0-48C3-97E7-BA361E6DEF04}" type="presParOf" srcId="{544C5BF6-2A61-4D99-B695-2FBB4D2E0827}" destId="{1F8E540F-55BA-48C0-9991-ECE39E76AC07}" srcOrd="3" destOrd="0" presId="urn:microsoft.com/office/officeart/2005/8/layout/radial5"/>
    <dgm:cxn modelId="{71D8F117-D956-43A7-BEE0-A1B668ECC87C}" type="presParOf" srcId="{1F8E540F-55BA-48C0-9991-ECE39E76AC07}" destId="{17F2D1C1-0BB6-4375-92AD-18C8E5B92038}" srcOrd="0" destOrd="0" presId="urn:microsoft.com/office/officeart/2005/8/layout/radial5"/>
    <dgm:cxn modelId="{47A69A7D-C957-4B80-81DC-8A06DEF7D926}" type="presParOf" srcId="{544C5BF6-2A61-4D99-B695-2FBB4D2E0827}" destId="{7D795143-5ED2-44F3-B7FC-562C10EE73EA}" srcOrd="4" destOrd="0" presId="urn:microsoft.com/office/officeart/2005/8/layout/radial5"/>
    <dgm:cxn modelId="{6196237A-9906-4B50-93A5-271AE2631EBA}" type="presParOf" srcId="{544C5BF6-2A61-4D99-B695-2FBB4D2E0827}" destId="{00DDCB2A-CFCE-4926-9029-187F5552A221}" srcOrd="5" destOrd="0" presId="urn:microsoft.com/office/officeart/2005/8/layout/radial5"/>
    <dgm:cxn modelId="{8EF5111A-4DD3-4BEA-81FA-16D0153398A0}" type="presParOf" srcId="{00DDCB2A-CFCE-4926-9029-187F5552A221}" destId="{672DD700-930D-47AE-A41F-F7B9105E9601}" srcOrd="0" destOrd="0" presId="urn:microsoft.com/office/officeart/2005/8/layout/radial5"/>
    <dgm:cxn modelId="{C924218E-4CD5-40F2-AF54-04D45200E729}" type="presParOf" srcId="{544C5BF6-2A61-4D99-B695-2FBB4D2E0827}" destId="{55C3909B-6590-422F-9FB4-9E752F652332}" srcOrd="6" destOrd="0" presId="urn:microsoft.com/office/officeart/2005/8/layout/radial5"/>
    <dgm:cxn modelId="{33BCFFF4-0373-44CE-A2DF-2FFEFA05A637}" type="presParOf" srcId="{544C5BF6-2A61-4D99-B695-2FBB4D2E0827}" destId="{A879A2D7-16D5-480A-A5BB-06838B426002}" srcOrd="7" destOrd="0" presId="urn:microsoft.com/office/officeart/2005/8/layout/radial5"/>
    <dgm:cxn modelId="{0E39D314-9DEA-4855-9755-D68224A4EEFB}" type="presParOf" srcId="{A879A2D7-16D5-480A-A5BB-06838B426002}" destId="{22BDA7E8-CD20-4DDB-956C-D04F1AA79381}" srcOrd="0" destOrd="0" presId="urn:microsoft.com/office/officeart/2005/8/layout/radial5"/>
    <dgm:cxn modelId="{34B32946-7B24-4B31-AEEE-39C08D5A794D}" type="presParOf" srcId="{544C5BF6-2A61-4D99-B695-2FBB4D2E0827}" destId="{60FA15FD-306B-4D00-BC1E-877AFC1459F2}" srcOrd="8" destOrd="0" presId="urn:microsoft.com/office/officeart/2005/8/layout/radial5"/>
    <dgm:cxn modelId="{B6F1CC09-1331-418B-8498-875840C579CA}" type="presParOf" srcId="{544C5BF6-2A61-4D99-B695-2FBB4D2E0827}" destId="{6AB41FE6-11CB-4ED1-A09B-DEC265D136BB}" srcOrd="9" destOrd="0" presId="urn:microsoft.com/office/officeart/2005/8/layout/radial5"/>
    <dgm:cxn modelId="{7D8B8B97-F800-4B16-8DAE-9CB75F4309EE}" type="presParOf" srcId="{6AB41FE6-11CB-4ED1-A09B-DEC265D136BB}" destId="{A3676113-B716-4A8D-A127-D4339E66BDCF}" srcOrd="0" destOrd="0" presId="urn:microsoft.com/office/officeart/2005/8/layout/radial5"/>
    <dgm:cxn modelId="{2D115A25-CDA1-47F4-9C22-FD8E950D89C2}" type="presParOf" srcId="{544C5BF6-2A61-4D99-B695-2FBB4D2E0827}" destId="{FC68338D-6109-4B7A-A954-C1720904AB3A}" srcOrd="10" destOrd="0" presId="urn:microsoft.com/office/officeart/2005/8/layout/radial5"/>
    <dgm:cxn modelId="{583F5D01-7781-44D8-BF30-6291D5631093}" type="presParOf" srcId="{544C5BF6-2A61-4D99-B695-2FBB4D2E0827}" destId="{1E5AF6DA-FDB5-473A-A1BC-DFCB2E277B8F}" srcOrd="11" destOrd="0" presId="urn:microsoft.com/office/officeart/2005/8/layout/radial5"/>
    <dgm:cxn modelId="{DC4C2925-6C41-4A21-9E22-22D34D230449}" type="presParOf" srcId="{1E5AF6DA-FDB5-473A-A1BC-DFCB2E277B8F}" destId="{FADE4174-F4FE-4CBC-B20B-3C1000BBDF7B}" srcOrd="0" destOrd="0" presId="urn:microsoft.com/office/officeart/2005/8/layout/radial5"/>
    <dgm:cxn modelId="{47E50EB2-E798-4FAC-9CFE-109B9A4E2915}" type="presParOf" srcId="{544C5BF6-2A61-4D99-B695-2FBB4D2E0827}" destId="{369DB117-BE2E-4B2B-9237-196D22E262C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E628F-18F3-4139-9240-5B9A9FCB5BE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8DD697E-4C40-443B-AF79-DCCB87598D65}" type="pres">
      <dgm:prSet presAssocID="{A68E628F-18F3-4139-9240-5B9A9FCB5BEF}" presName="Name0" presStyleCnt="0">
        <dgm:presLayoutVars>
          <dgm:chMax val="7"/>
          <dgm:resizeHandles val="exact"/>
        </dgm:presLayoutVars>
      </dgm:prSet>
      <dgm:spPr/>
      <dgm:t>
        <a:bodyPr/>
        <a:lstStyle/>
        <a:p>
          <a:endParaRPr lang="en-US"/>
        </a:p>
      </dgm:t>
    </dgm:pt>
  </dgm:ptLst>
  <dgm:cxnLst>
    <dgm:cxn modelId="{9151A997-2D56-4E0F-A9F4-F9E46CA06B27}" type="presOf" srcId="{A68E628F-18F3-4139-9240-5B9A9FCB5BEF}" destId="{38DD697E-4C40-443B-AF79-DCCB87598D65}" srcOrd="0"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7EA09-5A19-4F99-B118-23EB7EA809B6}" type="doc">
      <dgm:prSet loTypeId="urn:microsoft.com/office/officeart/2005/8/layout/venn2" loCatId="relationship" qsTypeId="urn:microsoft.com/office/officeart/2005/8/quickstyle/simple1" qsCatId="simple" csTypeId="urn:microsoft.com/office/officeart/2005/8/colors/accent1_2" csCatId="accent1" phldr="1"/>
      <dgm:spPr/>
    </dgm:pt>
    <dgm:pt modelId="{B2495675-942A-4890-840A-6C4A7F653616}" type="pres">
      <dgm:prSet presAssocID="{7A27EA09-5A19-4F99-B118-23EB7EA809B6}" presName="Name0" presStyleCnt="0">
        <dgm:presLayoutVars>
          <dgm:chMax val="7"/>
          <dgm:resizeHandles val="exact"/>
        </dgm:presLayoutVars>
      </dgm:prSet>
      <dgm:spPr/>
    </dgm:pt>
  </dgm:ptLst>
  <dgm:cxnLst>
    <dgm:cxn modelId="{0A998E9A-304E-4D3E-BA62-43C75650F47B}" type="presOf" srcId="{7A27EA09-5A19-4F99-B118-23EB7EA809B6}" destId="{B2495675-942A-4890-840A-6C4A7F653616}" srcOrd="0"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55E31-1795-4BC6-94F4-611C3AAD5C34}" type="doc">
      <dgm:prSet loTypeId="urn:microsoft.com/office/officeart/2005/8/layout/equation1" loCatId="process" qsTypeId="urn:microsoft.com/office/officeart/2005/8/quickstyle/simple1" qsCatId="simple" csTypeId="urn:microsoft.com/office/officeart/2005/8/colors/accent1_2" csCatId="accent1" phldr="1"/>
      <dgm:spPr/>
    </dgm:pt>
    <dgm:pt modelId="{DED50B80-C35E-480D-B548-FC8C464088D3}">
      <dgm:prSet phldrT="[Text]"/>
      <dgm:spPr>
        <a:solidFill>
          <a:schemeClr val="tx1">
            <a:lumMod val="95000"/>
            <a:lumOff val="5000"/>
          </a:schemeClr>
        </a:solidFill>
      </dgm:spPr>
      <dgm:t>
        <a:bodyPr/>
        <a:lstStyle/>
        <a:p>
          <a:r>
            <a:rPr lang="en-US" dirty="0" smtClean="0"/>
            <a:t>Qualitative Method</a:t>
          </a:r>
          <a:endParaRPr lang="en-US" dirty="0"/>
        </a:p>
      </dgm:t>
    </dgm:pt>
    <dgm:pt modelId="{330A7278-340F-48AB-B303-F7E9B5D7C255}" type="parTrans" cxnId="{A5D87AF6-5146-4A1B-A2AA-E783FF70D8CA}">
      <dgm:prSet/>
      <dgm:spPr/>
      <dgm:t>
        <a:bodyPr/>
        <a:lstStyle/>
        <a:p>
          <a:endParaRPr lang="en-US"/>
        </a:p>
      </dgm:t>
    </dgm:pt>
    <dgm:pt modelId="{1DA3CE5B-8532-4D18-8844-C7E427FA92EB}" type="sibTrans" cxnId="{A5D87AF6-5146-4A1B-A2AA-E783FF70D8CA}">
      <dgm:prSet/>
      <dgm:spPr>
        <a:solidFill>
          <a:schemeClr val="tx1"/>
        </a:solidFill>
      </dgm:spPr>
      <dgm:t>
        <a:bodyPr/>
        <a:lstStyle/>
        <a:p>
          <a:endParaRPr lang="en-US"/>
        </a:p>
      </dgm:t>
    </dgm:pt>
    <dgm:pt modelId="{028FF9AC-7738-4F47-9FB1-7D354490DF17}">
      <dgm:prSet phldrT="[Text]"/>
      <dgm:spPr>
        <a:solidFill>
          <a:schemeClr val="tx1">
            <a:lumMod val="95000"/>
            <a:lumOff val="5000"/>
          </a:schemeClr>
        </a:solidFill>
      </dgm:spPr>
      <dgm:t>
        <a:bodyPr/>
        <a:lstStyle/>
        <a:p>
          <a:r>
            <a:rPr lang="en-US" dirty="0" smtClean="0"/>
            <a:t>Quantitative Method</a:t>
          </a:r>
          <a:endParaRPr lang="en-US" dirty="0"/>
        </a:p>
      </dgm:t>
    </dgm:pt>
    <dgm:pt modelId="{66E29C7D-CE09-47CB-8C01-9CA47784F79B}" type="parTrans" cxnId="{E7839C97-2F26-4B7D-94E9-A9823720B09B}">
      <dgm:prSet/>
      <dgm:spPr/>
      <dgm:t>
        <a:bodyPr/>
        <a:lstStyle/>
        <a:p>
          <a:endParaRPr lang="en-US"/>
        </a:p>
      </dgm:t>
    </dgm:pt>
    <dgm:pt modelId="{70EA9F09-44A6-48D7-A824-0F4BBA11FD4E}" type="sibTrans" cxnId="{E7839C97-2F26-4B7D-94E9-A9823720B09B}">
      <dgm:prSet/>
      <dgm:spPr>
        <a:solidFill>
          <a:schemeClr val="tx1"/>
        </a:solidFill>
      </dgm:spPr>
      <dgm:t>
        <a:bodyPr/>
        <a:lstStyle/>
        <a:p>
          <a:endParaRPr lang="en-US"/>
        </a:p>
      </dgm:t>
    </dgm:pt>
    <dgm:pt modelId="{4823B383-71A9-4E41-A2C3-D11D03AE5575}">
      <dgm:prSet phldrT="[Text]"/>
      <dgm:spPr>
        <a:solidFill>
          <a:schemeClr val="tx1">
            <a:lumMod val="95000"/>
            <a:lumOff val="5000"/>
          </a:schemeClr>
        </a:solidFill>
      </dgm:spPr>
      <dgm:t>
        <a:bodyPr/>
        <a:lstStyle/>
        <a:p>
          <a:r>
            <a:rPr lang="en-US" dirty="0" smtClean="0"/>
            <a:t>Credible Data Gathered</a:t>
          </a:r>
          <a:endParaRPr lang="en-US" dirty="0"/>
        </a:p>
      </dgm:t>
    </dgm:pt>
    <dgm:pt modelId="{76423987-835B-4181-A00D-32D603041FE3}" type="parTrans" cxnId="{4EC20D11-DC1F-45FB-B4CC-94423D1CF839}">
      <dgm:prSet/>
      <dgm:spPr/>
      <dgm:t>
        <a:bodyPr/>
        <a:lstStyle/>
        <a:p>
          <a:endParaRPr lang="en-US"/>
        </a:p>
      </dgm:t>
    </dgm:pt>
    <dgm:pt modelId="{AE3BB0D5-AC17-43FB-B803-606B8551FC0B}" type="sibTrans" cxnId="{4EC20D11-DC1F-45FB-B4CC-94423D1CF839}">
      <dgm:prSet/>
      <dgm:spPr/>
      <dgm:t>
        <a:bodyPr/>
        <a:lstStyle/>
        <a:p>
          <a:endParaRPr lang="en-US"/>
        </a:p>
      </dgm:t>
    </dgm:pt>
    <dgm:pt modelId="{EF398716-99CF-49CE-95E5-C9F722D3649F}" type="pres">
      <dgm:prSet presAssocID="{60355E31-1795-4BC6-94F4-611C3AAD5C34}" presName="linearFlow" presStyleCnt="0">
        <dgm:presLayoutVars>
          <dgm:dir/>
          <dgm:resizeHandles val="exact"/>
        </dgm:presLayoutVars>
      </dgm:prSet>
      <dgm:spPr/>
    </dgm:pt>
    <dgm:pt modelId="{306C8AF5-E54D-48EB-A927-9BBF26349AEE}" type="pres">
      <dgm:prSet presAssocID="{DED50B80-C35E-480D-B548-FC8C464088D3}" presName="node" presStyleLbl="node1" presStyleIdx="0" presStyleCnt="3">
        <dgm:presLayoutVars>
          <dgm:bulletEnabled val="1"/>
        </dgm:presLayoutVars>
      </dgm:prSet>
      <dgm:spPr/>
      <dgm:t>
        <a:bodyPr/>
        <a:lstStyle/>
        <a:p>
          <a:endParaRPr lang="en-US"/>
        </a:p>
      </dgm:t>
    </dgm:pt>
    <dgm:pt modelId="{F7BBFC85-45FF-4459-9E1A-E47776617508}" type="pres">
      <dgm:prSet presAssocID="{1DA3CE5B-8532-4D18-8844-C7E427FA92EB}" presName="spacerL" presStyleCnt="0"/>
      <dgm:spPr/>
    </dgm:pt>
    <dgm:pt modelId="{91538AF3-57ED-4341-963C-38F9ADBDCCF1}" type="pres">
      <dgm:prSet presAssocID="{1DA3CE5B-8532-4D18-8844-C7E427FA92EB}" presName="sibTrans" presStyleLbl="sibTrans2D1" presStyleIdx="0" presStyleCnt="2"/>
      <dgm:spPr/>
      <dgm:t>
        <a:bodyPr/>
        <a:lstStyle/>
        <a:p>
          <a:endParaRPr lang="en-US"/>
        </a:p>
      </dgm:t>
    </dgm:pt>
    <dgm:pt modelId="{647F61F2-7C8A-4B90-A80E-108649F96EF5}" type="pres">
      <dgm:prSet presAssocID="{1DA3CE5B-8532-4D18-8844-C7E427FA92EB}" presName="spacerR" presStyleCnt="0"/>
      <dgm:spPr/>
    </dgm:pt>
    <dgm:pt modelId="{ED2E8396-819F-43AB-9411-E2F95748B5A4}" type="pres">
      <dgm:prSet presAssocID="{028FF9AC-7738-4F47-9FB1-7D354490DF17}" presName="node" presStyleLbl="node1" presStyleIdx="1" presStyleCnt="3">
        <dgm:presLayoutVars>
          <dgm:bulletEnabled val="1"/>
        </dgm:presLayoutVars>
      </dgm:prSet>
      <dgm:spPr/>
      <dgm:t>
        <a:bodyPr/>
        <a:lstStyle/>
        <a:p>
          <a:endParaRPr lang="en-US"/>
        </a:p>
      </dgm:t>
    </dgm:pt>
    <dgm:pt modelId="{9C936D2A-4843-4C84-A533-265E908E5F64}" type="pres">
      <dgm:prSet presAssocID="{70EA9F09-44A6-48D7-A824-0F4BBA11FD4E}" presName="spacerL" presStyleCnt="0"/>
      <dgm:spPr/>
    </dgm:pt>
    <dgm:pt modelId="{770CD8C2-598A-43F1-A3B5-746537417CFA}" type="pres">
      <dgm:prSet presAssocID="{70EA9F09-44A6-48D7-A824-0F4BBA11FD4E}" presName="sibTrans" presStyleLbl="sibTrans2D1" presStyleIdx="1" presStyleCnt="2"/>
      <dgm:spPr/>
      <dgm:t>
        <a:bodyPr/>
        <a:lstStyle/>
        <a:p>
          <a:endParaRPr lang="en-US"/>
        </a:p>
      </dgm:t>
    </dgm:pt>
    <dgm:pt modelId="{48F091CE-AABE-4E3B-90B3-4259308C237A}" type="pres">
      <dgm:prSet presAssocID="{70EA9F09-44A6-48D7-A824-0F4BBA11FD4E}" presName="spacerR" presStyleCnt="0"/>
      <dgm:spPr/>
    </dgm:pt>
    <dgm:pt modelId="{798647CF-8053-45DF-9F0D-A3690E3569BC}" type="pres">
      <dgm:prSet presAssocID="{4823B383-71A9-4E41-A2C3-D11D03AE5575}" presName="node" presStyleLbl="node1" presStyleIdx="2" presStyleCnt="3">
        <dgm:presLayoutVars>
          <dgm:bulletEnabled val="1"/>
        </dgm:presLayoutVars>
      </dgm:prSet>
      <dgm:spPr/>
      <dgm:t>
        <a:bodyPr/>
        <a:lstStyle/>
        <a:p>
          <a:endParaRPr lang="en-US"/>
        </a:p>
      </dgm:t>
    </dgm:pt>
  </dgm:ptLst>
  <dgm:cxnLst>
    <dgm:cxn modelId="{73409D87-1060-45A9-B139-ED1766490E92}" type="presOf" srcId="{1DA3CE5B-8532-4D18-8844-C7E427FA92EB}" destId="{91538AF3-57ED-4341-963C-38F9ADBDCCF1}" srcOrd="0" destOrd="0" presId="urn:microsoft.com/office/officeart/2005/8/layout/equation1"/>
    <dgm:cxn modelId="{4EC20D11-DC1F-45FB-B4CC-94423D1CF839}" srcId="{60355E31-1795-4BC6-94F4-611C3AAD5C34}" destId="{4823B383-71A9-4E41-A2C3-D11D03AE5575}" srcOrd="2" destOrd="0" parTransId="{76423987-835B-4181-A00D-32D603041FE3}" sibTransId="{AE3BB0D5-AC17-43FB-B803-606B8551FC0B}"/>
    <dgm:cxn modelId="{34F55F6C-64A0-4799-B059-5BFD0A87A1B1}" type="presOf" srcId="{028FF9AC-7738-4F47-9FB1-7D354490DF17}" destId="{ED2E8396-819F-43AB-9411-E2F95748B5A4}" srcOrd="0" destOrd="0" presId="urn:microsoft.com/office/officeart/2005/8/layout/equation1"/>
    <dgm:cxn modelId="{A5D87AF6-5146-4A1B-A2AA-E783FF70D8CA}" srcId="{60355E31-1795-4BC6-94F4-611C3AAD5C34}" destId="{DED50B80-C35E-480D-B548-FC8C464088D3}" srcOrd="0" destOrd="0" parTransId="{330A7278-340F-48AB-B303-F7E9B5D7C255}" sibTransId="{1DA3CE5B-8532-4D18-8844-C7E427FA92EB}"/>
    <dgm:cxn modelId="{EDCC6C8B-B34E-4950-BFDD-1CDBCAE5CB4C}" type="presOf" srcId="{4823B383-71A9-4E41-A2C3-D11D03AE5575}" destId="{798647CF-8053-45DF-9F0D-A3690E3569BC}" srcOrd="0" destOrd="0" presId="urn:microsoft.com/office/officeart/2005/8/layout/equation1"/>
    <dgm:cxn modelId="{E7839C97-2F26-4B7D-94E9-A9823720B09B}" srcId="{60355E31-1795-4BC6-94F4-611C3AAD5C34}" destId="{028FF9AC-7738-4F47-9FB1-7D354490DF17}" srcOrd="1" destOrd="0" parTransId="{66E29C7D-CE09-47CB-8C01-9CA47784F79B}" sibTransId="{70EA9F09-44A6-48D7-A824-0F4BBA11FD4E}"/>
    <dgm:cxn modelId="{0D56CAD4-A6B0-488A-BB55-EFBBB1E6FF8B}" type="presOf" srcId="{60355E31-1795-4BC6-94F4-611C3AAD5C34}" destId="{EF398716-99CF-49CE-95E5-C9F722D3649F}" srcOrd="0" destOrd="0" presId="urn:microsoft.com/office/officeart/2005/8/layout/equation1"/>
    <dgm:cxn modelId="{EB4398D0-5057-43A9-AF87-E9C9BF56E591}" type="presOf" srcId="{DED50B80-C35E-480D-B548-FC8C464088D3}" destId="{306C8AF5-E54D-48EB-A927-9BBF26349AEE}" srcOrd="0" destOrd="0" presId="urn:microsoft.com/office/officeart/2005/8/layout/equation1"/>
    <dgm:cxn modelId="{4A9214BB-32EB-47BB-84EB-CE9A9B8DB399}" type="presOf" srcId="{70EA9F09-44A6-48D7-A824-0F4BBA11FD4E}" destId="{770CD8C2-598A-43F1-A3B5-746537417CFA}" srcOrd="0" destOrd="0" presId="urn:microsoft.com/office/officeart/2005/8/layout/equation1"/>
    <dgm:cxn modelId="{F9BDC52A-06AA-4924-905A-C3DC64B7ED46}" type="presParOf" srcId="{EF398716-99CF-49CE-95E5-C9F722D3649F}" destId="{306C8AF5-E54D-48EB-A927-9BBF26349AEE}" srcOrd="0" destOrd="0" presId="urn:microsoft.com/office/officeart/2005/8/layout/equation1"/>
    <dgm:cxn modelId="{320A97CC-1D00-48FB-A7C8-ED98F79F8AC7}" type="presParOf" srcId="{EF398716-99CF-49CE-95E5-C9F722D3649F}" destId="{F7BBFC85-45FF-4459-9E1A-E47776617508}" srcOrd="1" destOrd="0" presId="urn:microsoft.com/office/officeart/2005/8/layout/equation1"/>
    <dgm:cxn modelId="{138118D6-18C0-4359-8A1A-81D8A6DD39CE}" type="presParOf" srcId="{EF398716-99CF-49CE-95E5-C9F722D3649F}" destId="{91538AF3-57ED-4341-963C-38F9ADBDCCF1}" srcOrd="2" destOrd="0" presId="urn:microsoft.com/office/officeart/2005/8/layout/equation1"/>
    <dgm:cxn modelId="{77900460-3E66-477D-886B-A4F37A58430D}" type="presParOf" srcId="{EF398716-99CF-49CE-95E5-C9F722D3649F}" destId="{647F61F2-7C8A-4B90-A80E-108649F96EF5}" srcOrd="3" destOrd="0" presId="urn:microsoft.com/office/officeart/2005/8/layout/equation1"/>
    <dgm:cxn modelId="{B68F0E41-C0B4-45E3-B0CA-67E0F004B1DB}" type="presParOf" srcId="{EF398716-99CF-49CE-95E5-C9F722D3649F}" destId="{ED2E8396-819F-43AB-9411-E2F95748B5A4}" srcOrd="4" destOrd="0" presId="urn:microsoft.com/office/officeart/2005/8/layout/equation1"/>
    <dgm:cxn modelId="{FB1E994A-C6C0-48CA-871A-84DFFCB76DC8}" type="presParOf" srcId="{EF398716-99CF-49CE-95E5-C9F722D3649F}" destId="{9C936D2A-4843-4C84-A533-265E908E5F64}" srcOrd="5" destOrd="0" presId="urn:microsoft.com/office/officeart/2005/8/layout/equation1"/>
    <dgm:cxn modelId="{6A4B02B1-648A-4299-B405-B7C0839726B1}" type="presParOf" srcId="{EF398716-99CF-49CE-95E5-C9F722D3649F}" destId="{770CD8C2-598A-43F1-A3B5-746537417CFA}" srcOrd="6" destOrd="0" presId="urn:microsoft.com/office/officeart/2005/8/layout/equation1"/>
    <dgm:cxn modelId="{0A931F64-845A-4C1E-818E-8AC71445DA6C}" type="presParOf" srcId="{EF398716-99CF-49CE-95E5-C9F722D3649F}" destId="{48F091CE-AABE-4E3B-90B3-4259308C237A}" srcOrd="7" destOrd="0" presId="urn:microsoft.com/office/officeart/2005/8/layout/equation1"/>
    <dgm:cxn modelId="{43EF3D32-854F-482D-BD6B-0BD45D08F804}" type="presParOf" srcId="{EF398716-99CF-49CE-95E5-C9F722D3649F}" destId="{798647CF-8053-45DF-9F0D-A3690E3569BC}"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41B7C-49E1-4576-8706-38CAFE58002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DF3911F8-4432-43C2-967F-BD1C0B29D211}">
      <dgm:prSet phldrT="[Text]"/>
      <dgm:spPr>
        <a:solidFill>
          <a:srgbClr val="C00000"/>
        </a:solidFill>
        <a:ln>
          <a:solidFill>
            <a:schemeClr val="tx1"/>
          </a:solidFill>
        </a:ln>
      </dgm:spPr>
      <dgm:t>
        <a:bodyPr/>
        <a:lstStyle/>
        <a:p>
          <a:r>
            <a:rPr lang="en-US" dirty="0" smtClean="0"/>
            <a:t>Evaluation Question</a:t>
          </a:r>
          <a:endParaRPr lang="en-US" dirty="0"/>
        </a:p>
      </dgm:t>
    </dgm:pt>
    <dgm:pt modelId="{C5166A74-8C2B-4FAC-A81A-5A1856766383}" type="parTrans" cxnId="{AEF06D2A-E273-4EFC-B581-2EE92D162CEE}">
      <dgm:prSet/>
      <dgm:spPr/>
      <dgm:t>
        <a:bodyPr/>
        <a:lstStyle/>
        <a:p>
          <a:endParaRPr lang="en-US"/>
        </a:p>
      </dgm:t>
    </dgm:pt>
    <dgm:pt modelId="{0862C268-B65D-4AD0-8B16-C070B3CA9223}" type="sibTrans" cxnId="{AEF06D2A-E273-4EFC-B581-2EE92D162CEE}">
      <dgm:prSet/>
      <dgm:spPr/>
      <dgm:t>
        <a:bodyPr/>
        <a:lstStyle/>
        <a:p>
          <a:endParaRPr lang="en-US"/>
        </a:p>
      </dgm:t>
    </dgm:pt>
    <dgm:pt modelId="{F0344328-EE68-4EF2-8A53-6C777304EC02}">
      <dgm:prSet phldrT="[Text]"/>
      <dgm:spPr>
        <a:solidFill>
          <a:srgbClr val="C00000"/>
        </a:solidFill>
        <a:ln>
          <a:solidFill>
            <a:schemeClr val="tx1"/>
          </a:solidFill>
        </a:ln>
      </dgm:spPr>
      <dgm:t>
        <a:bodyPr/>
        <a:lstStyle/>
        <a:p>
          <a:r>
            <a:rPr lang="en-US" dirty="0" smtClean="0"/>
            <a:t>Indicators </a:t>
          </a:r>
          <a:endParaRPr lang="en-US" dirty="0"/>
        </a:p>
      </dgm:t>
    </dgm:pt>
    <dgm:pt modelId="{47E83ACF-CA73-434A-9D2D-EF4F393CAAE5}" type="parTrans" cxnId="{95FE684F-EFE1-4E0D-B377-5E855C3744FF}">
      <dgm:prSet/>
      <dgm:spPr/>
      <dgm:t>
        <a:bodyPr/>
        <a:lstStyle/>
        <a:p>
          <a:endParaRPr lang="en-US"/>
        </a:p>
      </dgm:t>
    </dgm:pt>
    <dgm:pt modelId="{65084621-0B01-4496-B35E-159D97D3BD52}" type="sibTrans" cxnId="{95FE684F-EFE1-4E0D-B377-5E855C3744FF}">
      <dgm:prSet/>
      <dgm:spPr/>
      <dgm:t>
        <a:bodyPr/>
        <a:lstStyle/>
        <a:p>
          <a:endParaRPr lang="en-US"/>
        </a:p>
      </dgm:t>
    </dgm:pt>
    <dgm:pt modelId="{2443AB2C-52D1-4C90-882C-EA3608FB08D8}">
      <dgm:prSet phldrT="[Text]"/>
      <dgm:spPr>
        <a:solidFill>
          <a:srgbClr val="C00000"/>
        </a:solidFill>
        <a:ln>
          <a:solidFill>
            <a:schemeClr val="tx1"/>
          </a:solidFill>
        </a:ln>
      </dgm:spPr>
      <dgm:t>
        <a:bodyPr/>
        <a:lstStyle/>
        <a:p>
          <a:r>
            <a:rPr lang="en-US" dirty="0" smtClean="0"/>
            <a:t>Data Collection Method</a:t>
          </a:r>
          <a:endParaRPr lang="en-US" dirty="0"/>
        </a:p>
      </dgm:t>
    </dgm:pt>
    <dgm:pt modelId="{C3C7C2DA-18B4-470E-A1E3-24078ABDE902}" type="parTrans" cxnId="{5E647CF5-5961-472F-8ADC-8566F43B6E82}">
      <dgm:prSet/>
      <dgm:spPr/>
      <dgm:t>
        <a:bodyPr/>
        <a:lstStyle/>
        <a:p>
          <a:endParaRPr lang="en-US"/>
        </a:p>
      </dgm:t>
    </dgm:pt>
    <dgm:pt modelId="{246AEAF7-63B1-44FA-89EB-D216F84119D3}" type="sibTrans" cxnId="{5E647CF5-5961-472F-8ADC-8566F43B6E82}">
      <dgm:prSet/>
      <dgm:spPr/>
      <dgm:t>
        <a:bodyPr/>
        <a:lstStyle/>
        <a:p>
          <a:endParaRPr lang="en-US"/>
        </a:p>
      </dgm:t>
    </dgm:pt>
    <dgm:pt modelId="{8FEE4A09-315B-446C-A0DC-99F1B0981C92}">
      <dgm:prSet phldrT="[Text]"/>
      <dgm:spPr>
        <a:solidFill>
          <a:schemeClr val="bg1">
            <a:alpha val="90000"/>
          </a:schemeClr>
        </a:solidFill>
        <a:ln>
          <a:solidFill>
            <a:schemeClr val="tx1">
              <a:alpha val="90000"/>
            </a:schemeClr>
          </a:solidFill>
        </a:ln>
      </dgm:spPr>
      <dgm:t>
        <a:bodyPr/>
        <a:lstStyle/>
        <a:p>
          <a:r>
            <a:rPr lang="en-US" dirty="0" smtClean="0"/>
            <a:t>How we collect the information to answer our question</a:t>
          </a:r>
          <a:endParaRPr lang="en-US" dirty="0"/>
        </a:p>
      </dgm:t>
    </dgm:pt>
    <dgm:pt modelId="{9DEEB633-9AAC-40F9-B5F0-82549116FC5D}" type="sibTrans" cxnId="{B76F01FF-EC50-46B9-B288-434E8950ADCC}">
      <dgm:prSet/>
      <dgm:spPr/>
      <dgm:t>
        <a:bodyPr/>
        <a:lstStyle/>
        <a:p>
          <a:endParaRPr lang="en-US"/>
        </a:p>
      </dgm:t>
    </dgm:pt>
    <dgm:pt modelId="{9731131F-58FA-4669-BAC1-08F283719DD0}" type="parTrans" cxnId="{B76F01FF-EC50-46B9-B288-434E8950ADCC}">
      <dgm:prSet/>
      <dgm:spPr/>
      <dgm:t>
        <a:bodyPr/>
        <a:lstStyle/>
        <a:p>
          <a:endParaRPr lang="en-US"/>
        </a:p>
      </dgm:t>
    </dgm:pt>
    <dgm:pt modelId="{FF9FD6BE-406C-4CDD-9CD1-21C7C22E223E}">
      <dgm:prSet phldrT="[Text]"/>
      <dgm:spPr>
        <a:solidFill>
          <a:schemeClr val="bg1">
            <a:alpha val="90000"/>
          </a:schemeClr>
        </a:solidFill>
        <a:ln>
          <a:solidFill>
            <a:schemeClr val="tx1">
              <a:alpha val="90000"/>
            </a:schemeClr>
          </a:solidFill>
        </a:ln>
      </dgm:spPr>
      <dgm:t>
        <a:bodyPr/>
        <a:lstStyle/>
        <a:p>
          <a:r>
            <a:rPr lang="en-US" dirty="0" smtClean="0"/>
            <a:t>What we examine</a:t>
          </a:r>
          <a:endParaRPr lang="en-US" dirty="0"/>
        </a:p>
      </dgm:t>
    </dgm:pt>
    <dgm:pt modelId="{E3526345-0163-4E80-89E1-35AA54A5A958}" type="sibTrans" cxnId="{9DC1161F-DED5-4A7B-843F-385AF681908C}">
      <dgm:prSet/>
      <dgm:spPr/>
      <dgm:t>
        <a:bodyPr/>
        <a:lstStyle/>
        <a:p>
          <a:endParaRPr lang="en-US"/>
        </a:p>
      </dgm:t>
    </dgm:pt>
    <dgm:pt modelId="{92429598-E7C8-4CB9-965F-2675596170D2}" type="parTrans" cxnId="{9DC1161F-DED5-4A7B-843F-385AF681908C}">
      <dgm:prSet/>
      <dgm:spPr/>
      <dgm:t>
        <a:bodyPr/>
        <a:lstStyle/>
        <a:p>
          <a:endParaRPr lang="en-US"/>
        </a:p>
      </dgm:t>
    </dgm:pt>
    <dgm:pt modelId="{551D072D-F281-48A1-8F8F-3D32424D7806}">
      <dgm:prSet phldrT="[Text]"/>
      <dgm:spPr>
        <a:solidFill>
          <a:schemeClr val="bg1">
            <a:alpha val="90000"/>
          </a:schemeClr>
        </a:solidFill>
        <a:ln>
          <a:solidFill>
            <a:schemeClr val="tx1">
              <a:alpha val="90000"/>
            </a:schemeClr>
          </a:solidFill>
        </a:ln>
      </dgm:spPr>
      <dgm:t>
        <a:bodyPr/>
        <a:lstStyle/>
        <a:p>
          <a:r>
            <a:rPr lang="en-US" dirty="0" smtClean="0"/>
            <a:t>What we ask</a:t>
          </a:r>
          <a:endParaRPr lang="en-US" dirty="0"/>
        </a:p>
      </dgm:t>
    </dgm:pt>
    <dgm:pt modelId="{68D4CFB0-1458-468B-931F-25ED71B7DC99}" type="sibTrans" cxnId="{165CB803-0C3A-4945-9145-9F2ED7EF66AF}">
      <dgm:prSet/>
      <dgm:spPr/>
      <dgm:t>
        <a:bodyPr/>
        <a:lstStyle/>
        <a:p>
          <a:endParaRPr lang="en-US"/>
        </a:p>
      </dgm:t>
    </dgm:pt>
    <dgm:pt modelId="{FC99BDF3-EB81-4492-8703-382063AD96EA}" type="parTrans" cxnId="{165CB803-0C3A-4945-9145-9F2ED7EF66AF}">
      <dgm:prSet/>
      <dgm:spPr/>
      <dgm:t>
        <a:bodyPr/>
        <a:lstStyle/>
        <a:p>
          <a:endParaRPr lang="en-US"/>
        </a:p>
      </dgm:t>
    </dgm:pt>
    <dgm:pt modelId="{39472D27-33AE-47C8-86ED-E7235FFC01F7}" type="pres">
      <dgm:prSet presAssocID="{01141B7C-49E1-4576-8706-38CAFE580022}" presName="Name0" presStyleCnt="0">
        <dgm:presLayoutVars>
          <dgm:dir/>
          <dgm:animLvl val="lvl"/>
          <dgm:resizeHandles val="exact"/>
        </dgm:presLayoutVars>
      </dgm:prSet>
      <dgm:spPr/>
      <dgm:t>
        <a:bodyPr/>
        <a:lstStyle/>
        <a:p>
          <a:endParaRPr lang="en-US"/>
        </a:p>
      </dgm:t>
    </dgm:pt>
    <dgm:pt modelId="{1A5B804A-B305-4CE0-93EF-8B4278D3EA2A}" type="pres">
      <dgm:prSet presAssocID="{2443AB2C-52D1-4C90-882C-EA3608FB08D8}" presName="boxAndChildren" presStyleCnt="0"/>
      <dgm:spPr/>
    </dgm:pt>
    <dgm:pt modelId="{9A5499EA-0EBE-4E72-97AB-2A9AAE4AA295}" type="pres">
      <dgm:prSet presAssocID="{2443AB2C-52D1-4C90-882C-EA3608FB08D8}" presName="parentTextBox" presStyleLbl="node1" presStyleIdx="0" presStyleCnt="3"/>
      <dgm:spPr/>
      <dgm:t>
        <a:bodyPr/>
        <a:lstStyle/>
        <a:p>
          <a:endParaRPr lang="en-US"/>
        </a:p>
      </dgm:t>
    </dgm:pt>
    <dgm:pt modelId="{FC6CE020-8FEC-469B-8AED-2EEBC6FDFC98}" type="pres">
      <dgm:prSet presAssocID="{2443AB2C-52D1-4C90-882C-EA3608FB08D8}" presName="entireBox" presStyleLbl="node1" presStyleIdx="0" presStyleCnt="3"/>
      <dgm:spPr/>
      <dgm:t>
        <a:bodyPr/>
        <a:lstStyle/>
        <a:p>
          <a:endParaRPr lang="en-US"/>
        </a:p>
      </dgm:t>
    </dgm:pt>
    <dgm:pt modelId="{5008A4C1-4C65-4190-99C5-5ACE129226B3}" type="pres">
      <dgm:prSet presAssocID="{2443AB2C-52D1-4C90-882C-EA3608FB08D8}" presName="descendantBox" presStyleCnt="0"/>
      <dgm:spPr/>
    </dgm:pt>
    <dgm:pt modelId="{2FCA22B9-8ED0-4944-A866-36C29249CDB9}" type="pres">
      <dgm:prSet presAssocID="{8FEE4A09-315B-446C-A0DC-99F1B0981C92}" presName="childTextBox" presStyleLbl="fgAccFollowNode1" presStyleIdx="0" presStyleCnt="3">
        <dgm:presLayoutVars>
          <dgm:bulletEnabled val="1"/>
        </dgm:presLayoutVars>
      </dgm:prSet>
      <dgm:spPr/>
      <dgm:t>
        <a:bodyPr/>
        <a:lstStyle/>
        <a:p>
          <a:endParaRPr lang="en-US"/>
        </a:p>
      </dgm:t>
    </dgm:pt>
    <dgm:pt modelId="{45EBA2E2-759F-4294-B637-96DB5968504B}" type="pres">
      <dgm:prSet presAssocID="{65084621-0B01-4496-B35E-159D97D3BD52}" presName="sp" presStyleCnt="0"/>
      <dgm:spPr/>
    </dgm:pt>
    <dgm:pt modelId="{456D6410-D979-4713-B60D-E42CF27E8A32}" type="pres">
      <dgm:prSet presAssocID="{F0344328-EE68-4EF2-8A53-6C777304EC02}" presName="arrowAndChildren" presStyleCnt="0"/>
      <dgm:spPr/>
    </dgm:pt>
    <dgm:pt modelId="{0D9FAFED-8412-479B-9971-C225E81A43CE}" type="pres">
      <dgm:prSet presAssocID="{F0344328-EE68-4EF2-8A53-6C777304EC02}" presName="parentTextArrow" presStyleLbl="node1" presStyleIdx="0" presStyleCnt="3"/>
      <dgm:spPr/>
      <dgm:t>
        <a:bodyPr/>
        <a:lstStyle/>
        <a:p>
          <a:endParaRPr lang="en-US"/>
        </a:p>
      </dgm:t>
    </dgm:pt>
    <dgm:pt modelId="{541D86C1-17A0-4954-8F79-B81A8A9477A5}" type="pres">
      <dgm:prSet presAssocID="{F0344328-EE68-4EF2-8A53-6C777304EC02}" presName="arrow" presStyleLbl="node1" presStyleIdx="1" presStyleCnt="3"/>
      <dgm:spPr/>
      <dgm:t>
        <a:bodyPr/>
        <a:lstStyle/>
        <a:p>
          <a:endParaRPr lang="en-US"/>
        </a:p>
      </dgm:t>
    </dgm:pt>
    <dgm:pt modelId="{1A3DE222-0E00-42A7-A83B-94FB68D1E480}" type="pres">
      <dgm:prSet presAssocID="{F0344328-EE68-4EF2-8A53-6C777304EC02}" presName="descendantArrow" presStyleCnt="0"/>
      <dgm:spPr/>
    </dgm:pt>
    <dgm:pt modelId="{A61F8265-A4BC-46C4-AC12-BB1D9ED89A1D}" type="pres">
      <dgm:prSet presAssocID="{FF9FD6BE-406C-4CDD-9CD1-21C7C22E223E}" presName="childTextArrow" presStyleLbl="fgAccFollowNode1" presStyleIdx="1" presStyleCnt="3">
        <dgm:presLayoutVars>
          <dgm:bulletEnabled val="1"/>
        </dgm:presLayoutVars>
      </dgm:prSet>
      <dgm:spPr/>
      <dgm:t>
        <a:bodyPr/>
        <a:lstStyle/>
        <a:p>
          <a:endParaRPr lang="en-US"/>
        </a:p>
      </dgm:t>
    </dgm:pt>
    <dgm:pt modelId="{0F4F755A-F38D-4881-AB74-13D373DD0970}" type="pres">
      <dgm:prSet presAssocID="{0862C268-B65D-4AD0-8B16-C070B3CA9223}" presName="sp" presStyleCnt="0"/>
      <dgm:spPr/>
    </dgm:pt>
    <dgm:pt modelId="{6283D813-DE8B-44F5-8AAD-17D5C82F9C9D}" type="pres">
      <dgm:prSet presAssocID="{DF3911F8-4432-43C2-967F-BD1C0B29D211}" presName="arrowAndChildren" presStyleCnt="0"/>
      <dgm:spPr/>
    </dgm:pt>
    <dgm:pt modelId="{2EEE7AE7-9F6C-4BFE-9C39-DB23B35F6825}" type="pres">
      <dgm:prSet presAssocID="{DF3911F8-4432-43C2-967F-BD1C0B29D211}" presName="parentTextArrow" presStyleLbl="node1" presStyleIdx="1" presStyleCnt="3"/>
      <dgm:spPr/>
      <dgm:t>
        <a:bodyPr/>
        <a:lstStyle/>
        <a:p>
          <a:endParaRPr lang="en-US"/>
        </a:p>
      </dgm:t>
    </dgm:pt>
    <dgm:pt modelId="{187D6EB2-D4E2-455E-956A-9669B82346D6}" type="pres">
      <dgm:prSet presAssocID="{DF3911F8-4432-43C2-967F-BD1C0B29D211}" presName="arrow" presStyleLbl="node1" presStyleIdx="2" presStyleCnt="3"/>
      <dgm:spPr/>
      <dgm:t>
        <a:bodyPr/>
        <a:lstStyle/>
        <a:p>
          <a:endParaRPr lang="en-US"/>
        </a:p>
      </dgm:t>
    </dgm:pt>
    <dgm:pt modelId="{5415F3C8-E8A7-4440-AD7C-3BD3A407CB2A}" type="pres">
      <dgm:prSet presAssocID="{DF3911F8-4432-43C2-967F-BD1C0B29D211}" presName="descendantArrow" presStyleCnt="0"/>
      <dgm:spPr/>
    </dgm:pt>
    <dgm:pt modelId="{ADA90935-748F-4049-8862-44CF15390BC8}" type="pres">
      <dgm:prSet presAssocID="{551D072D-F281-48A1-8F8F-3D32424D7806}" presName="childTextArrow" presStyleLbl="fgAccFollowNode1" presStyleIdx="2" presStyleCnt="3">
        <dgm:presLayoutVars>
          <dgm:bulletEnabled val="1"/>
        </dgm:presLayoutVars>
      </dgm:prSet>
      <dgm:spPr/>
      <dgm:t>
        <a:bodyPr/>
        <a:lstStyle/>
        <a:p>
          <a:endParaRPr lang="en-US"/>
        </a:p>
      </dgm:t>
    </dgm:pt>
  </dgm:ptLst>
  <dgm:cxnLst>
    <dgm:cxn modelId="{42EA7E3C-74BB-4F8D-AC3D-93100986AC83}" type="presOf" srcId="{2443AB2C-52D1-4C90-882C-EA3608FB08D8}" destId="{9A5499EA-0EBE-4E72-97AB-2A9AAE4AA295}" srcOrd="0" destOrd="0" presId="urn:microsoft.com/office/officeart/2005/8/layout/process4"/>
    <dgm:cxn modelId="{248F83C6-175A-4A44-9EB0-626562110E1A}" type="presOf" srcId="{F0344328-EE68-4EF2-8A53-6C777304EC02}" destId="{0D9FAFED-8412-479B-9971-C225E81A43CE}" srcOrd="0" destOrd="0" presId="urn:microsoft.com/office/officeart/2005/8/layout/process4"/>
    <dgm:cxn modelId="{B76F01FF-EC50-46B9-B288-434E8950ADCC}" srcId="{2443AB2C-52D1-4C90-882C-EA3608FB08D8}" destId="{8FEE4A09-315B-446C-A0DC-99F1B0981C92}" srcOrd="0" destOrd="0" parTransId="{9731131F-58FA-4669-BAC1-08F283719DD0}" sibTransId="{9DEEB633-9AAC-40F9-B5F0-82549116FC5D}"/>
    <dgm:cxn modelId="{89E71911-024A-4FA2-9608-68A451F8BBA8}" type="presOf" srcId="{8FEE4A09-315B-446C-A0DC-99F1B0981C92}" destId="{2FCA22B9-8ED0-4944-A866-36C29249CDB9}" srcOrd="0" destOrd="0" presId="urn:microsoft.com/office/officeart/2005/8/layout/process4"/>
    <dgm:cxn modelId="{8ED17EDD-70FF-4311-AC91-C83432DC37E3}" type="presOf" srcId="{F0344328-EE68-4EF2-8A53-6C777304EC02}" destId="{541D86C1-17A0-4954-8F79-B81A8A9477A5}" srcOrd="1" destOrd="0" presId="urn:microsoft.com/office/officeart/2005/8/layout/process4"/>
    <dgm:cxn modelId="{96DA69CF-8381-40D6-A776-54B7CA992B54}" type="presOf" srcId="{DF3911F8-4432-43C2-967F-BD1C0B29D211}" destId="{2EEE7AE7-9F6C-4BFE-9C39-DB23B35F6825}" srcOrd="0" destOrd="0" presId="urn:microsoft.com/office/officeart/2005/8/layout/process4"/>
    <dgm:cxn modelId="{20111E05-E706-4314-B179-7A9FEF5AE52D}" type="presOf" srcId="{01141B7C-49E1-4576-8706-38CAFE580022}" destId="{39472D27-33AE-47C8-86ED-E7235FFC01F7}" srcOrd="0" destOrd="0" presId="urn:microsoft.com/office/officeart/2005/8/layout/process4"/>
    <dgm:cxn modelId="{9DC1161F-DED5-4A7B-843F-385AF681908C}" srcId="{F0344328-EE68-4EF2-8A53-6C777304EC02}" destId="{FF9FD6BE-406C-4CDD-9CD1-21C7C22E223E}" srcOrd="0" destOrd="0" parTransId="{92429598-E7C8-4CB9-965F-2675596170D2}" sibTransId="{E3526345-0163-4E80-89E1-35AA54A5A958}"/>
    <dgm:cxn modelId="{5E647CF5-5961-472F-8ADC-8566F43B6E82}" srcId="{01141B7C-49E1-4576-8706-38CAFE580022}" destId="{2443AB2C-52D1-4C90-882C-EA3608FB08D8}" srcOrd="2" destOrd="0" parTransId="{C3C7C2DA-18B4-470E-A1E3-24078ABDE902}" sibTransId="{246AEAF7-63B1-44FA-89EB-D216F84119D3}"/>
    <dgm:cxn modelId="{AEF06D2A-E273-4EFC-B581-2EE92D162CEE}" srcId="{01141B7C-49E1-4576-8706-38CAFE580022}" destId="{DF3911F8-4432-43C2-967F-BD1C0B29D211}" srcOrd="0" destOrd="0" parTransId="{C5166A74-8C2B-4FAC-A81A-5A1856766383}" sibTransId="{0862C268-B65D-4AD0-8B16-C070B3CA9223}"/>
    <dgm:cxn modelId="{7EE38ED0-2036-4C1C-B10A-ACA486FD5421}" type="presOf" srcId="{FF9FD6BE-406C-4CDD-9CD1-21C7C22E223E}" destId="{A61F8265-A4BC-46C4-AC12-BB1D9ED89A1D}" srcOrd="0" destOrd="0" presId="urn:microsoft.com/office/officeart/2005/8/layout/process4"/>
    <dgm:cxn modelId="{4C583895-C426-474E-A407-645F8819189C}" type="presOf" srcId="{DF3911F8-4432-43C2-967F-BD1C0B29D211}" destId="{187D6EB2-D4E2-455E-956A-9669B82346D6}" srcOrd="1" destOrd="0" presId="urn:microsoft.com/office/officeart/2005/8/layout/process4"/>
    <dgm:cxn modelId="{95FE684F-EFE1-4E0D-B377-5E855C3744FF}" srcId="{01141B7C-49E1-4576-8706-38CAFE580022}" destId="{F0344328-EE68-4EF2-8A53-6C777304EC02}" srcOrd="1" destOrd="0" parTransId="{47E83ACF-CA73-434A-9D2D-EF4F393CAAE5}" sibTransId="{65084621-0B01-4496-B35E-159D97D3BD52}"/>
    <dgm:cxn modelId="{8079F4A5-17F7-4024-81C2-5F7A2887A24A}" type="presOf" srcId="{551D072D-F281-48A1-8F8F-3D32424D7806}" destId="{ADA90935-748F-4049-8862-44CF15390BC8}" srcOrd="0" destOrd="0" presId="urn:microsoft.com/office/officeart/2005/8/layout/process4"/>
    <dgm:cxn modelId="{91C8968E-11EE-4DEC-9CCD-3347BB8D52BF}" type="presOf" srcId="{2443AB2C-52D1-4C90-882C-EA3608FB08D8}" destId="{FC6CE020-8FEC-469B-8AED-2EEBC6FDFC98}" srcOrd="1" destOrd="0" presId="urn:microsoft.com/office/officeart/2005/8/layout/process4"/>
    <dgm:cxn modelId="{165CB803-0C3A-4945-9145-9F2ED7EF66AF}" srcId="{DF3911F8-4432-43C2-967F-BD1C0B29D211}" destId="{551D072D-F281-48A1-8F8F-3D32424D7806}" srcOrd="0" destOrd="0" parTransId="{FC99BDF3-EB81-4492-8703-382063AD96EA}" sibTransId="{68D4CFB0-1458-468B-931F-25ED71B7DC99}"/>
    <dgm:cxn modelId="{02D1D2B4-7316-42C4-960C-27F256A71111}" type="presParOf" srcId="{39472D27-33AE-47C8-86ED-E7235FFC01F7}" destId="{1A5B804A-B305-4CE0-93EF-8B4278D3EA2A}" srcOrd="0" destOrd="0" presId="urn:microsoft.com/office/officeart/2005/8/layout/process4"/>
    <dgm:cxn modelId="{36888AEC-9C4B-4DB2-AE1B-AB674F58ECD8}" type="presParOf" srcId="{1A5B804A-B305-4CE0-93EF-8B4278D3EA2A}" destId="{9A5499EA-0EBE-4E72-97AB-2A9AAE4AA295}" srcOrd="0" destOrd="0" presId="urn:microsoft.com/office/officeart/2005/8/layout/process4"/>
    <dgm:cxn modelId="{E3D81ECA-F782-4753-8B31-EF536B99B5AF}" type="presParOf" srcId="{1A5B804A-B305-4CE0-93EF-8B4278D3EA2A}" destId="{FC6CE020-8FEC-469B-8AED-2EEBC6FDFC98}" srcOrd="1" destOrd="0" presId="urn:microsoft.com/office/officeart/2005/8/layout/process4"/>
    <dgm:cxn modelId="{C5B32FA4-EECB-4EF3-9FAA-7126A37BA0C8}" type="presParOf" srcId="{1A5B804A-B305-4CE0-93EF-8B4278D3EA2A}" destId="{5008A4C1-4C65-4190-99C5-5ACE129226B3}" srcOrd="2" destOrd="0" presId="urn:microsoft.com/office/officeart/2005/8/layout/process4"/>
    <dgm:cxn modelId="{1C858C47-5DDE-4B94-B501-86B41BACE99A}" type="presParOf" srcId="{5008A4C1-4C65-4190-99C5-5ACE129226B3}" destId="{2FCA22B9-8ED0-4944-A866-36C29249CDB9}" srcOrd="0" destOrd="0" presId="urn:microsoft.com/office/officeart/2005/8/layout/process4"/>
    <dgm:cxn modelId="{8B53ECA8-65DA-40AB-8FCF-957FE699075E}" type="presParOf" srcId="{39472D27-33AE-47C8-86ED-E7235FFC01F7}" destId="{45EBA2E2-759F-4294-B637-96DB5968504B}" srcOrd="1" destOrd="0" presId="urn:microsoft.com/office/officeart/2005/8/layout/process4"/>
    <dgm:cxn modelId="{D9F6BF5F-0889-4882-A428-C1107E820363}" type="presParOf" srcId="{39472D27-33AE-47C8-86ED-E7235FFC01F7}" destId="{456D6410-D979-4713-B60D-E42CF27E8A32}" srcOrd="2" destOrd="0" presId="urn:microsoft.com/office/officeart/2005/8/layout/process4"/>
    <dgm:cxn modelId="{E82E475D-E9C0-442C-9AD1-7C51AC474C8C}" type="presParOf" srcId="{456D6410-D979-4713-B60D-E42CF27E8A32}" destId="{0D9FAFED-8412-479B-9971-C225E81A43CE}" srcOrd="0" destOrd="0" presId="urn:microsoft.com/office/officeart/2005/8/layout/process4"/>
    <dgm:cxn modelId="{0F5AD828-1188-4380-89C5-BB0399EE90D2}" type="presParOf" srcId="{456D6410-D979-4713-B60D-E42CF27E8A32}" destId="{541D86C1-17A0-4954-8F79-B81A8A9477A5}" srcOrd="1" destOrd="0" presId="urn:microsoft.com/office/officeart/2005/8/layout/process4"/>
    <dgm:cxn modelId="{18BA53F9-4EB8-4D57-8FFC-27B760CF1B5E}" type="presParOf" srcId="{456D6410-D979-4713-B60D-E42CF27E8A32}" destId="{1A3DE222-0E00-42A7-A83B-94FB68D1E480}" srcOrd="2" destOrd="0" presId="urn:microsoft.com/office/officeart/2005/8/layout/process4"/>
    <dgm:cxn modelId="{1B0C6A50-9F3A-4E79-8ED2-9644406D0A53}" type="presParOf" srcId="{1A3DE222-0E00-42A7-A83B-94FB68D1E480}" destId="{A61F8265-A4BC-46C4-AC12-BB1D9ED89A1D}" srcOrd="0" destOrd="0" presId="urn:microsoft.com/office/officeart/2005/8/layout/process4"/>
    <dgm:cxn modelId="{79DC55BA-DBA4-4FB3-9F4F-0F1B0C373A2B}" type="presParOf" srcId="{39472D27-33AE-47C8-86ED-E7235FFC01F7}" destId="{0F4F755A-F38D-4881-AB74-13D373DD0970}" srcOrd="3" destOrd="0" presId="urn:microsoft.com/office/officeart/2005/8/layout/process4"/>
    <dgm:cxn modelId="{AF2B89FE-1FB5-46F7-A597-EDBC091EF037}" type="presParOf" srcId="{39472D27-33AE-47C8-86ED-E7235FFC01F7}" destId="{6283D813-DE8B-44F5-8AAD-17D5C82F9C9D}" srcOrd="4" destOrd="0" presId="urn:microsoft.com/office/officeart/2005/8/layout/process4"/>
    <dgm:cxn modelId="{164E90AC-1747-4F93-847F-DF8437F11875}" type="presParOf" srcId="{6283D813-DE8B-44F5-8AAD-17D5C82F9C9D}" destId="{2EEE7AE7-9F6C-4BFE-9C39-DB23B35F6825}" srcOrd="0" destOrd="0" presId="urn:microsoft.com/office/officeart/2005/8/layout/process4"/>
    <dgm:cxn modelId="{ED3EA4EA-36A4-4985-BCDF-488791B8E41E}" type="presParOf" srcId="{6283D813-DE8B-44F5-8AAD-17D5C82F9C9D}" destId="{187D6EB2-D4E2-455E-956A-9669B82346D6}" srcOrd="1" destOrd="0" presId="urn:microsoft.com/office/officeart/2005/8/layout/process4"/>
    <dgm:cxn modelId="{72976E37-001B-4C5D-B697-D437D0ECCD4A}" type="presParOf" srcId="{6283D813-DE8B-44F5-8AAD-17D5C82F9C9D}" destId="{5415F3C8-E8A7-4440-AD7C-3BD3A407CB2A}" srcOrd="2" destOrd="0" presId="urn:microsoft.com/office/officeart/2005/8/layout/process4"/>
    <dgm:cxn modelId="{F4994E7E-BEFA-47B4-A96E-61F388165D43}" type="presParOf" srcId="{5415F3C8-E8A7-4440-AD7C-3BD3A407CB2A}" destId="{ADA90935-748F-4049-8862-44CF15390BC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CA54F8-B817-4C5C-841D-E3C43346649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EDF6960-234F-451B-95EB-CC66EF37CD3D}">
      <dgm:prSet phldrT="[Text]"/>
      <dgm:spPr>
        <a:solidFill>
          <a:schemeClr val="tx1"/>
        </a:solidFill>
      </dgm:spPr>
      <dgm:t>
        <a:bodyPr/>
        <a:lstStyle/>
        <a:p>
          <a:r>
            <a:rPr lang="en-US" b="1" dirty="0" smtClean="0"/>
            <a:t>Evaluation Question</a:t>
          </a:r>
          <a:endParaRPr lang="en-US" b="1" dirty="0"/>
        </a:p>
      </dgm:t>
    </dgm:pt>
    <dgm:pt modelId="{33FE3024-EB1B-472B-845D-19907B68E5E8}" type="parTrans" cxnId="{524E6973-82E6-4C2E-97E9-0D5F29DA9B33}">
      <dgm:prSet/>
      <dgm:spPr/>
      <dgm:t>
        <a:bodyPr/>
        <a:lstStyle/>
        <a:p>
          <a:endParaRPr lang="en-US" b="1"/>
        </a:p>
      </dgm:t>
    </dgm:pt>
    <dgm:pt modelId="{B04A9900-966F-4988-B20F-D0B906F9FD41}" type="sibTrans" cxnId="{524E6973-82E6-4C2E-97E9-0D5F29DA9B33}">
      <dgm:prSet/>
      <dgm:spPr>
        <a:solidFill>
          <a:schemeClr val="bg1">
            <a:lumMod val="50000"/>
            <a:alpha val="90000"/>
          </a:schemeClr>
        </a:solidFill>
        <a:ln>
          <a:solidFill>
            <a:schemeClr val="bg1">
              <a:lumMod val="50000"/>
              <a:alpha val="90000"/>
            </a:schemeClr>
          </a:solidFill>
        </a:ln>
      </dgm:spPr>
      <dgm:t>
        <a:bodyPr/>
        <a:lstStyle/>
        <a:p>
          <a:endParaRPr lang="en-US" b="1"/>
        </a:p>
      </dgm:t>
    </dgm:pt>
    <dgm:pt modelId="{096E240E-E91B-4C6B-BE2D-255D21E85B38}">
      <dgm:prSet phldrT="[Text]"/>
      <dgm:spPr/>
      <dgm:t>
        <a:bodyPr/>
        <a:lstStyle/>
        <a:p>
          <a:r>
            <a:rPr lang="en-US" b="1" dirty="0" smtClean="0"/>
            <a:t>How effective were outreach efforts in engaging youth in GONA?</a:t>
          </a:r>
          <a:endParaRPr lang="en-US" b="1" dirty="0"/>
        </a:p>
      </dgm:t>
    </dgm:pt>
    <dgm:pt modelId="{2674EC67-B27A-4EFD-B63E-391C4274B128}" type="parTrans" cxnId="{33E92ED1-4AED-4D8C-A476-F785B48A10F3}">
      <dgm:prSet/>
      <dgm:spPr/>
      <dgm:t>
        <a:bodyPr/>
        <a:lstStyle/>
        <a:p>
          <a:endParaRPr lang="en-US" b="1"/>
        </a:p>
      </dgm:t>
    </dgm:pt>
    <dgm:pt modelId="{A09B027D-F07D-4320-9470-27A5F7A6FF68}" type="sibTrans" cxnId="{33E92ED1-4AED-4D8C-A476-F785B48A10F3}">
      <dgm:prSet/>
      <dgm:spPr/>
      <dgm:t>
        <a:bodyPr/>
        <a:lstStyle/>
        <a:p>
          <a:endParaRPr lang="en-US" b="1"/>
        </a:p>
      </dgm:t>
    </dgm:pt>
    <dgm:pt modelId="{EEF0A2B8-8C12-425C-9F48-E1A13DCEAFCA}">
      <dgm:prSet phldrT="[Text]"/>
      <dgm:spPr>
        <a:solidFill>
          <a:schemeClr val="tx1"/>
        </a:solidFill>
      </dgm:spPr>
      <dgm:t>
        <a:bodyPr/>
        <a:lstStyle/>
        <a:p>
          <a:r>
            <a:rPr lang="en-US" b="1" dirty="0" smtClean="0"/>
            <a:t>Indicators</a:t>
          </a:r>
          <a:endParaRPr lang="en-US" b="1" dirty="0"/>
        </a:p>
      </dgm:t>
    </dgm:pt>
    <dgm:pt modelId="{AF915A2B-E581-4639-967A-C992D9FE8775}" type="parTrans" cxnId="{D782384A-6E16-4320-8BB2-ACD4B9577127}">
      <dgm:prSet/>
      <dgm:spPr/>
      <dgm:t>
        <a:bodyPr/>
        <a:lstStyle/>
        <a:p>
          <a:endParaRPr lang="en-US" b="1"/>
        </a:p>
      </dgm:t>
    </dgm:pt>
    <dgm:pt modelId="{1E855FBE-234B-46A5-8378-25CDA447E0D3}" type="sibTrans" cxnId="{D782384A-6E16-4320-8BB2-ACD4B9577127}">
      <dgm:prSet/>
      <dgm:spPr/>
      <dgm:t>
        <a:bodyPr/>
        <a:lstStyle/>
        <a:p>
          <a:endParaRPr lang="en-US" b="1"/>
        </a:p>
      </dgm:t>
    </dgm:pt>
    <dgm:pt modelId="{E01CA097-3175-481E-A75F-4C1F5FD436D1}">
      <dgm:prSet phldrT="[Text]"/>
      <dgm:spPr/>
      <dgm:t>
        <a:bodyPr/>
        <a:lstStyle/>
        <a:p>
          <a:r>
            <a:rPr lang="en-US" b="1" dirty="0" smtClean="0"/>
            <a:t>Attendance</a:t>
          </a:r>
          <a:endParaRPr lang="en-US" b="1" dirty="0"/>
        </a:p>
      </dgm:t>
    </dgm:pt>
    <dgm:pt modelId="{A91EF645-A770-4D37-AEC0-E1998E1F0960}" type="parTrans" cxnId="{6468CFE1-6EBF-48D7-980E-9E2BEC384FC4}">
      <dgm:prSet/>
      <dgm:spPr/>
      <dgm:t>
        <a:bodyPr/>
        <a:lstStyle/>
        <a:p>
          <a:endParaRPr lang="en-US" b="1"/>
        </a:p>
      </dgm:t>
    </dgm:pt>
    <dgm:pt modelId="{960694F5-49A3-4688-BCD5-FC184C88E2DE}" type="sibTrans" cxnId="{6468CFE1-6EBF-48D7-980E-9E2BEC384FC4}">
      <dgm:prSet/>
      <dgm:spPr/>
      <dgm:t>
        <a:bodyPr/>
        <a:lstStyle/>
        <a:p>
          <a:endParaRPr lang="en-US" b="1"/>
        </a:p>
      </dgm:t>
    </dgm:pt>
    <dgm:pt modelId="{6D9D410D-B551-4976-8CD2-A87FC70254FC}">
      <dgm:prSet phldrT="[Text]"/>
      <dgm:spPr/>
      <dgm:t>
        <a:bodyPr/>
        <a:lstStyle/>
        <a:p>
          <a:r>
            <a:rPr lang="en-US" b="1" dirty="0" smtClean="0"/>
            <a:t>Where participants heard about the event</a:t>
          </a:r>
          <a:endParaRPr lang="en-US" b="1" dirty="0"/>
        </a:p>
      </dgm:t>
    </dgm:pt>
    <dgm:pt modelId="{9F83856C-8850-4EC0-8A78-EE46E82F4ED0}" type="parTrans" cxnId="{88D995FA-15DF-4F4B-84CE-9D604CAFA873}">
      <dgm:prSet/>
      <dgm:spPr/>
      <dgm:t>
        <a:bodyPr/>
        <a:lstStyle/>
        <a:p>
          <a:endParaRPr lang="en-US" b="1"/>
        </a:p>
      </dgm:t>
    </dgm:pt>
    <dgm:pt modelId="{C75CB5ED-E226-4E39-B086-A96DB5ECEDA9}" type="sibTrans" cxnId="{88D995FA-15DF-4F4B-84CE-9D604CAFA873}">
      <dgm:prSet/>
      <dgm:spPr/>
      <dgm:t>
        <a:bodyPr/>
        <a:lstStyle/>
        <a:p>
          <a:endParaRPr lang="en-US" b="1"/>
        </a:p>
      </dgm:t>
    </dgm:pt>
    <dgm:pt modelId="{81C7BD05-F2F5-4364-99A4-D7C63251A7E6}">
      <dgm:prSet phldrT="[Text]"/>
      <dgm:spPr/>
      <dgm:t>
        <a:bodyPr/>
        <a:lstStyle/>
        <a:p>
          <a:r>
            <a:rPr lang="en-US" b="1" dirty="0" smtClean="0"/>
            <a:t>Types of outreach conducted</a:t>
          </a:r>
          <a:endParaRPr lang="en-US" b="1" dirty="0"/>
        </a:p>
      </dgm:t>
    </dgm:pt>
    <dgm:pt modelId="{53329953-C9E8-45CC-A3F1-A27DC4489DE5}" type="parTrans" cxnId="{D38152E6-E795-4F81-B69A-D526687004F4}">
      <dgm:prSet/>
      <dgm:spPr/>
      <dgm:t>
        <a:bodyPr/>
        <a:lstStyle/>
        <a:p>
          <a:endParaRPr lang="en-US" b="1"/>
        </a:p>
      </dgm:t>
    </dgm:pt>
    <dgm:pt modelId="{30CAC992-46EC-48B8-9166-568E012B55D3}" type="sibTrans" cxnId="{D38152E6-E795-4F81-B69A-D526687004F4}">
      <dgm:prSet/>
      <dgm:spPr/>
      <dgm:t>
        <a:bodyPr/>
        <a:lstStyle/>
        <a:p>
          <a:endParaRPr lang="en-US" b="1"/>
        </a:p>
      </dgm:t>
    </dgm:pt>
    <dgm:pt modelId="{B63BA2AF-5B7F-4A90-A472-84E3B4569012}">
      <dgm:prSet phldrT="[Text]"/>
      <dgm:spPr/>
      <dgm:t>
        <a:bodyPr/>
        <a:lstStyle/>
        <a:p>
          <a:r>
            <a:rPr lang="en-US" b="1" dirty="0" smtClean="0"/>
            <a:t>Number of flyers posted, listserv postings</a:t>
          </a:r>
          <a:endParaRPr lang="en-US" b="1" dirty="0"/>
        </a:p>
      </dgm:t>
    </dgm:pt>
    <dgm:pt modelId="{7399F9F1-84BF-4A73-B85B-8F8CD0386E27}" type="parTrans" cxnId="{DD038271-70EA-46E0-9246-2181D5C8DA25}">
      <dgm:prSet/>
      <dgm:spPr/>
      <dgm:t>
        <a:bodyPr/>
        <a:lstStyle/>
        <a:p>
          <a:endParaRPr lang="en-US"/>
        </a:p>
      </dgm:t>
    </dgm:pt>
    <dgm:pt modelId="{4909D1D8-62EB-4E92-96B1-8CB7288CFEED}" type="sibTrans" cxnId="{DD038271-70EA-46E0-9246-2181D5C8DA25}">
      <dgm:prSet/>
      <dgm:spPr/>
      <dgm:t>
        <a:bodyPr/>
        <a:lstStyle/>
        <a:p>
          <a:endParaRPr lang="en-US"/>
        </a:p>
      </dgm:t>
    </dgm:pt>
    <dgm:pt modelId="{191B093D-C34F-49DE-82A7-01B5C6DF6047}">
      <dgm:prSet phldrT="[Text]"/>
      <dgm:spPr>
        <a:solidFill>
          <a:schemeClr val="tx1"/>
        </a:solidFill>
      </dgm:spPr>
      <dgm:t>
        <a:bodyPr/>
        <a:lstStyle/>
        <a:p>
          <a:r>
            <a:rPr lang="en-US" b="1" dirty="0" smtClean="0"/>
            <a:t>Process Objective: Recruit 150 youth to participate in GONA. </a:t>
          </a:r>
          <a:endParaRPr lang="en-US" b="1" dirty="0"/>
        </a:p>
      </dgm:t>
    </dgm:pt>
    <dgm:pt modelId="{2C501989-49BC-4EB6-8985-A8DB6485D131}" type="parTrans" cxnId="{A3BB4887-9D78-42A1-B2CF-A40986812BAE}">
      <dgm:prSet/>
      <dgm:spPr/>
      <dgm:t>
        <a:bodyPr/>
        <a:lstStyle/>
        <a:p>
          <a:endParaRPr lang="en-US"/>
        </a:p>
      </dgm:t>
    </dgm:pt>
    <dgm:pt modelId="{E310E7A5-3C53-418F-B584-0135145B6801}" type="sibTrans" cxnId="{A3BB4887-9D78-42A1-B2CF-A40986812BAE}">
      <dgm:prSet/>
      <dgm:spPr>
        <a:solidFill>
          <a:schemeClr val="bg1">
            <a:lumMod val="50000"/>
            <a:alpha val="90000"/>
          </a:schemeClr>
        </a:solidFill>
        <a:ln>
          <a:solidFill>
            <a:schemeClr val="bg1">
              <a:lumMod val="50000"/>
              <a:alpha val="90000"/>
            </a:schemeClr>
          </a:solidFill>
        </a:ln>
      </dgm:spPr>
      <dgm:t>
        <a:bodyPr/>
        <a:lstStyle/>
        <a:p>
          <a:endParaRPr lang="en-US"/>
        </a:p>
      </dgm:t>
    </dgm:pt>
    <dgm:pt modelId="{3079274F-85F0-4447-9920-F6D7D9C09540}" type="pres">
      <dgm:prSet presAssocID="{EECA54F8-B817-4C5C-841D-E3C433466493}" presName="outerComposite" presStyleCnt="0">
        <dgm:presLayoutVars>
          <dgm:chMax val="5"/>
          <dgm:dir/>
          <dgm:resizeHandles val="exact"/>
        </dgm:presLayoutVars>
      </dgm:prSet>
      <dgm:spPr/>
      <dgm:t>
        <a:bodyPr/>
        <a:lstStyle/>
        <a:p>
          <a:endParaRPr lang="en-US"/>
        </a:p>
      </dgm:t>
    </dgm:pt>
    <dgm:pt modelId="{C89AD501-6B02-4380-A171-1247A0F35DD3}" type="pres">
      <dgm:prSet presAssocID="{EECA54F8-B817-4C5C-841D-E3C433466493}" presName="dummyMaxCanvas" presStyleCnt="0">
        <dgm:presLayoutVars/>
      </dgm:prSet>
      <dgm:spPr/>
    </dgm:pt>
    <dgm:pt modelId="{880DDE78-3A23-452E-984B-C494B79E4867}" type="pres">
      <dgm:prSet presAssocID="{EECA54F8-B817-4C5C-841D-E3C433466493}" presName="ThreeNodes_1" presStyleLbl="node1" presStyleIdx="0" presStyleCnt="3">
        <dgm:presLayoutVars>
          <dgm:bulletEnabled val="1"/>
        </dgm:presLayoutVars>
      </dgm:prSet>
      <dgm:spPr/>
      <dgm:t>
        <a:bodyPr/>
        <a:lstStyle/>
        <a:p>
          <a:endParaRPr lang="en-US"/>
        </a:p>
      </dgm:t>
    </dgm:pt>
    <dgm:pt modelId="{0FC85E1D-33F0-4492-9096-B75306912672}" type="pres">
      <dgm:prSet presAssocID="{EECA54F8-B817-4C5C-841D-E3C433466493}" presName="ThreeNodes_2" presStyleLbl="node1" presStyleIdx="1" presStyleCnt="3">
        <dgm:presLayoutVars>
          <dgm:bulletEnabled val="1"/>
        </dgm:presLayoutVars>
      </dgm:prSet>
      <dgm:spPr/>
      <dgm:t>
        <a:bodyPr/>
        <a:lstStyle/>
        <a:p>
          <a:endParaRPr lang="en-US"/>
        </a:p>
      </dgm:t>
    </dgm:pt>
    <dgm:pt modelId="{BD54CFCF-9F60-421C-B738-14B82D8FC9CB}" type="pres">
      <dgm:prSet presAssocID="{EECA54F8-B817-4C5C-841D-E3C433466493}" presName="ThreeNodes_3" presStyleLbl="node1" presStyleIdx="2" presStyleCnt="3">
        <dgm:presLayoutVars>
          <dgm:bulletEnabled val="1"/>
        </dgm:presLayoutVars>
      </dgm:prSet>
      <dgm:spPr/>
      <dgm:t>
        <a:bodyPr/>
        <a:lstStyle/>
        <a:p>
          <a:endParaRPr lang="en-US"/>
        </a:p>
      </dgm:t>
    </dgm:pt>
    <dgm:pt modelId="{E96CD564-C0AC-46C1-A1B5-E8E97FB33952}" type="pres">
      <dgm:prSet presAssocID="{EECA54F8-B817-4C5C-841D-E3C433466493}" presName="ThreeConn_1-2" presStyleLbl="fgAccFollowNode1" presStyleIdx="0" presStyleCnt="2">
        <dgm:presLayoutVars>
          <dgm:bulletEnabled val="1"/>
        </dgm:presLayoutVars>
      </dgm:prSet>
      <dgm:spPr/>
      <dgm:t>
        <a:bodyPr/>
        <a:lstStyle/>
        <a:p>
          <a:endParaRPr lang="en-US"/>
        </a:p>
      </dgm:t>
    </dgm:pt>
    <dgm:pt modelId="{FCA6A3F4-7982-4E86-BE11-C021B3539720}" type="pres">
      <dgm:prSet presAssocID="{EECA54F8-B817-4C5C-841D-E3C433466493}" presName="ThreeConn_2-3" presStyleLbl="fgAccFollowNode1" presStyleIdx="1" presStyleCnt="2">
        <dgm:presLayoutVars>
          <dgm:bulletEnabled val="1"/>
        </dgm:presLayoutVars>
      </dgm:prSet>
      <dgm:spPr/>
      <dgm:t>
        <a:bodyPr/>
        <a:lstStyle/>
        <a:p>
          <a:endParaRPr lang="en-US"/>
        </a:p>
      </dgm:t>
    </dgm:pt>
    <dgm:pt modelId="{F1ED961A-5A84-43E5-8F5F-76AA1A1B5F5B}" type="pres">
      <dgm:prSet presAssocID="{EECA54F8-B817-4C5C-841D-E3C433466493}" presName="ThreeNodes_1_text" presStyleLbl="node1" presStyleIdx="2" presStyleCnt="3">
        <dgm:presLayoutVars>
          <dgm:bulletEnabled val="1"/>
        </dgm:presLayoutVars>
      </dgm:prSet>
      <dgm:spPr/>
      <dgm:t>
        <a:bodyPr/>
        <a:lstStyle/>
        <a:p>
          <a:endParaRPr lang="en-US"/>
        </a:p>
      </dgm:t>
    </dgm:pt>
    <dgm:pt modelId="{7BCD19AE-9531-409B-9D80-6148B79976E3}" type="pres">
      <dgm:prSet presAssocID="{EECA54F8-B817-4C5C-841D-E3C433466493}" presName="ThreeNodes_2_text" presStyleLbl="node1" presStyleIdx="2" presStyleCnt="3">
        <dgm:presLayoutVars>
          <dgm:bulletEnabled val="1"/>
        </dgm:presLayoutVars>
      </dgm:prSet>
      <dgm:spPr/>
      <dgm:t>
        <a:bodyPr/>
        <a:lstStyle/>
        <a:p>
          <a:endParaRPr lang="en-US"/>
        </a:p>
      </dgm:t>
    </dgm:pt>
    <dgm:pt modelId="{F71D9780-656D-4F3F-81EB-B6581CC12ABE}" type="pres">
      <dgm:prSet presAssocID="{EECA54F8-B817-4C5C-841D-E3C433466493}" presName="ThreeNodes_3_text" presStyleLbl="node1" presStyleIdx="2" presStyleCnt="3">
        <dgm:presLayoutVars>
          <dgm:bulletEnabled val="1"/>
        </dgm:presLayoutVars>
      </dgm:prSet>
      <dgm:spPr/>
      <dgm:t>
        <a:bodyPr/>
        <a:lstStyle/>
        <a:p>
          <a:endParaRPr lang="en-US"/>
        </a:p>
      </dgm:t>
    </dgm:pt>
  </dgm:ptLst>
  <dgm:cxnLst>
    <dgm:cxn modelId="{B65A01F0-820F-46DF-8F30-9AAA2A55B15F}" type="presOf" srcId="{6D9D410D-B551-4976-8CD2-A87FC70254FC}" destId="{F71D9780-656D-4F3F-81EB-B6581CC12ABE}" srcOrd="1" destOrd="2" presId="urn:microsoft.com/office/officeart/2005/8/layout/vProcess5"/>
    <dgm:cxn modelId="{3FCDC177-B301-47D4-AA1C-DD735B277343}" type="presOf" srcId="{6D9D410D-B551-4976-8CD2-A87FC70254FC}" destId="{BD54CFCF-9F60-421C-B738-14B82D8FC9CB}" srcOrd="0" destOrd="2" presId="urn:microsoft.com/office/officeart/2005/8/layout/vProcess5"/>
    <dgm:cxn modelId="{1ADA8883-2A7C-4956-AA7A-C665B30C3EC7}" type="presOf" srcId="{EECA54F8-B817-4C5C-841D-E3C433466493}" destId="{3079274F-85F0-4447-9920-F6D7D9C09540}" srcOrd="0" destOrd="0" presId="urn:microsoft.com/office/officeart/2005/8/layout/vProcess5"/>
    <dgm:cxn modelId="{D782384A-6E16-4320-8BB2-ACD4B9577127}" srcId="{EECA54F8-B817-4C5C-841D-E3C433466493}" destId="{EEF0A2B8-8C12-425C-9F48-E1A13DCEAFCA}" srcOrd="2" destOrd="0" parTransId="{AF915A2B-E581-4639-967A-C992D9FE8775}" sibTransId="{1E855FBE-234B-46A5-8378-25CDA447E0D3}"/>
    <dgm:cxn modelId="{2F18B1D8-E682-4690-8634-7ABBFCC40D2E}" type="presOf" srcId="{1EDF6960-234F-451B-95EB-CC66EF37CD3D}" destId="{7BCD19AE-9531-409B-9D80-6148B79976E3}" srcOrd="1" destOrd="0" presId="urn:microsoft.com/office/officeart/2005/8/layout/vProcess5"/>
    <dgm:cxn modelId="{D38152E6-E795-4F81-B69A-D526687004F4}" srcId="{EEF0A2B8-8C12-425C-9F48-E1A13DCEAFCA}" destId="{81C7BD05-F2F5-4364-99A4-D7C63251A7E6}" srcOrd="2" destOrd="0" parTransId="{53329953-C9E8-45CC-A3F1-A27DC4489DE5}" sibTransId="{30CAC992-46EC-48B8-9166-568E012B55D3}"/>
    <dgm:cxn modelId="{3CDE66EF-BF35-4776-B0C0-42EF90A5B96D}" type="presOf" srcId="{B63BA2AF-5B7F-4A90-A472-84E3B4569012}" destId="{F71D9780-656D-4F3F-81EB-B6581CC12ABE}" srcOrd="1" destOrd="4" presId="urn:microsoft.com/office/officeart/2005/8/layout/vProcess5"/>
    <dgm:cxn modelId="{5F313EE4-630B-43EB-86B1-9C0B47E8592A}" type="presOf" srcId="{1EDF6960-234F-451B-95EB-CC66EF37CD3D}" destId="{0FC85E1D-33F0-4492-9096-B75306912672}" srcOrd="0" destOrd="0" presId="urn:microsoft.com/office/officeart/2005/8/layout/vProcess5"/>
    <dgm:cxn modelId="{9B9A671A-F3AA-4A43-8509-1826C57F6E39}" type="presOf" srcId="{81C7BD05-F2F5-4364-99A4-D7C63251A7E6}" destId="{BD54CFCF-9F60-421C-B738-14B82D8FC9CB}" srcOrd="0" destOrd="3" presId="urn:microsoft.com/office/officeart/2005/8/layout/vProcess5"/>
    <dgm:cxn modelId="{2AE5E063-DB36-411D-BD46-2858E459FEAA}" type="presOf" srcId="{B04A9900-966F-4988-B20F-D0B906F9FD41}" destId="{FCA6A3F4-7982-4E86-BE11-C021B3539720}" srcOrd="0" destOrd="0" presId="urn:microsoft.com/office/officeart/2005/8/layout/vProcess5"/>
    <dgm:cxn modelId="{77DD422D-E6F6-4934-8A34-546C590D4287}" type="presOf" srcId="{096E240E-E91B-4C6B-BE2D-255D21E85B38}" destId="{7BCD19AE-9531-409B-9D80-6148B79976E3}" srcOrd="1" destOrd="1" presId="urn:microsoft.com/office/officeart/2005/8/layout/vProcess5"/>
    <dgm:cxn modelId="{35F78973-66C7-458F-830F-1668E3D714EE}" type="presOf" srcId="{EEF0A2B8-8C12-425C-9F48-E1A13DCEAFCA}" destId="{BD54CFCF-9F60-421C-B738-14B82D8FC9CB}" srcOrd="0" destOrd="0" presId="urn:microsoft.com/office/officeart/2005/8/layout/vProcess5"/>
    <dgm:cxn modelId="{4B5895B2-9256-4469-81CA-A3B5AE2D8117}" type="presOf" srcId="{EEF0A2B8-8C12-425C-9F48-E1A13DCEAFCA}" destId="{F71D9780-656D-4F3F-81EB-B6581CC12ABE}" srcOrd="1" destOrd="0" presId="urn:microsoft.com/office/officeart/2005/8/layout/vProcess5"/>
    <dgm:cxn modelId="{258D9EC4-5B0E-4665-BE7C-93A3B2AC2896}" type="presOf" srcId="{E01CA097-3175-481E-A75F-4C1F5FD436D1}" destId="{BD54CFCF-9F60-421C-B738-14B82D8FC9CB}" srcOrd="0" destOrd="1" presId="urn:microsoft.com/office/officeart/2005/8/layout/vProcess5"/>
    <dgm:cxn modelId="{7BD05A88-B331-4CC0-8977-4FB26AD72675}" type="presOf" srcId="{E310E7A5-3C53-418F-B584-0135145B6801}" destId="{E96CD564-C0AC-46C1-A1B5-E8E97FB33952}" srcOrd="0" destOrd="0" presId="urn:microsoft.com/office/officeart/2005/8/layout/vProcess5"/>
    <dgm:cxn modelId="{70A19AF3-521A-498C-8A74-FC6F9C5D4606}" type="presOf" srcId="{096E240E-E91B-4C6B-BE2D-255D21E85B38}" destId="{0FC85E1D-33F0-4492-9096-B75306912672}" srcOrd="0" destOrd="1" presId="urn:microsoft.com/office/officeart/2005/8/layout/vProcess5"/>
    <dgm:cxn modelId="{DE00CC13-D9BE-475F-B74D-4A0C7E08207B}" type="presOf" srcId="{B63BA2AF-5B7F-4A90-A472-84E3B4569012}" destId="{BD54CFCF-9F60-421C-B738-14B82D8FC9CB}" srcOrd="0" destOrd="4" presId="urn:microsoft.com/office/officeart/2005/8/layout/vProcess5"/>
    <dgm:cxn modelId="{6468CFE1-6EBF-48D7-980E-9E2BEC384FC4}" srcId="{EEF0A2B8-8C12-425C-9F48-E1A13DCEAFCA}" destId="{E01CA097-3175-481E-A75F-4C1F5FD436D1}" srcOrd="0" destOrd="0" parTransId="{A91EF645-A770-4D37-AEC0-E1998E1F0960}" sibTransId="{960694F5-49A3-4688-BCD5-FC184C88E2DE}"/>
    <dgm:cxn modelId="{5936C640-CD38-4BB4-B62E-4CD66C1845A1}" type="presOf" srcId="{81C7BD05-F2F5-4364-99A4-D7C63251A7E6}" destId="{F71D9780-656D-4F3F-81EB-B6581CC12ABE}" srcOrd="1" destOrd="3" presId="urn:microsoft.com/office/officeart/2005/8/layout/vProcess5"/>
    <dgm:cxn modelId="{DD038271-70EA-46E0-9246-2181D5C8DA25}" srcId="{EEF0A2B8-8C12-425C-9F48-E1A13DCEAFCA}" destId="{B63BA2AF-5B7F-4A90-A472-84E3B4569012}" srcOrd="3" destOrd="0" parTransId="{7399F9F1-84BF-4A73-B85B-8F8CD0386E27}" sibTransId="{4909D1D8-62EB-4E92-96B1-8CB7288CFEED}"/>
    <dgm:cxn modelId="{88D995FA-15DF-4F4B-84CE-9D604CAFA873}" srcId="{EEF0A2B8-8C12-425C-9F48-E1A13DCEAFCA}" destId="{6D9D410D-B551-4976-8CD2-A87FC70254FC}" srcOrd="1" destOrd="0" parTransId="{9F83856C-8850-4EC0-8A78-EE46E82F4ED0}" sibTransId="{C75CB5ED-E226-4E39-B086-A96DB5ECEDA9}"/>
    <dgm:cxn modelId="{A85B51E5-7E22-4C2F-AAB7-B83DC0E09DCB}" type="presOf" srcId="{E01CA097-3175-481E-A75F-4C1F5FD436D1}" destId="{F71D9780-656D-4F3F-81EB-B6581CC12ABE}" srcOrd="1" destOrd="1" presId="urn:microsoft.com/office/officeart/2005/8/layout/vProcess5"/>
    <dgm:cxn modelId="{524E6973-82E6-4C2E-97E9-0D5F29DA9B33}" srcId="{EECA54F8-B817-4C5C-841D-E3C433466493}" destId="{1EDF6960-234F-451B-95EB-CC66EF37CD3D}" srcOrd="1" destOrd="0" parTransId="{33FE3024-EB1B-472B-845D-19907B68E5E8}" sibTransId="{B04A9900-966F-4988-B20F-D0B906F9FD41}"/>
    <dgm:cxn modelId="{22F1E73F-1ABB-44B9-BA90-A706403B2F64}" type="presOf" srcId="{191B093D-C34F-49DE-82A7-01B5C6DF6047}" destId="{880DDE78-3A23-452E-984B-C494B79E4867}" srcOrd="0" destOrd="0" presId="urn:microsoft.com/office/officeart/2005/8/layout/vProcess5"/>
    <dgm:cxn modelId="{A3BB4887-9D78-42A1-B2CF-A40986812BAE}" srcId="{EECA54F8-B817-4C5C-841D-E3C433466493}" destId="{191B093D-C34F-49DE-82A7-01B5C6DF6047}" srcOrd="0" destOrd="0" parTransId="{2C501989-49BC-4EB6-8985-A8DB6485D131}" sibTransId="{E310E7A5-3C53-418F-B584-0135145B6801}"/>
    <dgm:cxn modelId="{33E92ED1-4AED-4D8C-A476-F785B48A10F3}" srcId="{1EDF6960-234F-451B-95EB-CC66EF37CD3D}" destId="{096E240E-E91B-4C6B-BE2D-255D21E85B38}" srcOrd="0" destOrd="0" parTransId="{2674EC67-B27A-4EFD-B63E-391C4274B128}" sibTransId="{A09B027D-F07D-4320-9470-27A5F7A6FF68}"/>
    <dgm:cxn modelId="{4D5EEC41-D481-4D0F-A79F-E76388183A71}" type="presOf" srcId="{191B093D-C34F-49DE-82A7-01B5C6DF6047}" destId="{F1ED961A-5A84-43E5-8F5F-76AA1A1B5F5B}" srcOrd="1" destOrd="0" presId="urn:microsoft.com/office/officeart/2005/8/layout/vProcess5"/>
    <dgm:cxn modelId="{9F917EF3-9D70-4960-A855-9784E3BD1EBB}" type="presParOf" srcId="{3079274F-85F0-4447-9920-F6D7D9C09540}" destId="{C89AD501-6B02-4380-A171-1247A0F35DD3}" srcOrd="0" destOrd="0" presId="urn:microsoft.com/office/officeart/2005/8/layout/vProcess5"/>
    <dgm:cxn modelId="{EB3F2288-1FB0-4650-8C97-2772AB8B44A7}" type="presParOf" srcId="{3079274F-85F0-4447-9920-F6D7D9C09540}" destId="{880DDE78-3A23-452E-984B-C494B79E4867}" srcOrd="1" destOrd="0" presId="urn:microsoft.com/office/officeart/2005/8/layout/vProcess5"/>
    <dgm:cxn modelId="{CDE377A7-9195-44E6-B21C-8927CB5E5417}" type="presParOf" srcId="{3079274F-85F0-4447-9920-F6D7D9C09540}" destId="{0FC85E1D-33F0-4492-9096-B75306912672}" srcOrd="2" destOrd="0" presId="urn:microsoft.com/office/officeart/2005/8/layout/vProcess5"/>
    <dgm:cxn modelId="{A37D1060-B699-4FD2-9763-FED64F2E3244}" type="presParOf" srcId="{3079274F-85F0-4447-9920-F6D7D9C09540}" destId="{BD54CFCF-9F60-421C-B738-14B82D8FC9CB}" srcOrd="3" destOrd="0" presId="urn:microsoft.com/office/officeart/2005/8/layout/vProcess5"/>
    <dgm:cxn modelId="{119B82DD-6482-4EBB-9D5B-59937E378DDF}" type="presParOf" srcId="{3079274F-85F0-4447-9920-F6D7D9C09540}" destId="{E96CD564-C0AC-46C1-A1B5-E8E97FB33952}" srcOrd="4" destOrd="0" presId="urn:microsoft.com/office/officeart/2005/8/layout/vProcess5"/>
    <dgm:cxn modelId="{8EC25CE9-A555-4A55-8432-DF3E4A7227F2}" type="presParOf" srcId="{3079274F-85F0-4447-9920-F6D7D9C09540}" destId="{FCA6A3F4-7982-4E86-BE11-C021B3539720}" srcOrd="5" destOrd="0" presId="urn:microsoft.com/office/officeart/2005/8/layout/vProcess5"/>
    <dgm:cxn modelId="{4C084F29-8B64-4585-93EB-F43B370555B1}" type="presParOf" srcId="{3079274F-85F0-4447-9920-F6D7D9C09540}" destId="{F1ED961A-5A84-43E5-8F5F-76AA1A1B5F5B}" srcOrd="6" destOrd="0" presId="urn:microsoft.com/office/officeart/2005/8/layout/vProcess5"/>
    <dgm:cxn modelId="{97349175-7E31-495B-B820-0030880B8F29}" type="presParOf" srcId="{3079274F-85F0-4447-9920-F6D7D9C09540}" destId="{7BCD19AE-9531-409B-9D80-6148B79976E3}" srcOrd="7" destOrd="0" presId="urn:microsoft.com/office/officeart/2005/8/layout/vProcess5"/>
    <dgm:cxn modelId="{48246610-28CC-4ACE-86CA-1AE6C92EB103}" type="presParOf" srcId="{3079274F-85F0-4447-9920-F6D7D9C09540}" destId="{F71D9780-656D-4F3F-81EB-B6581CC12ABE}" srcOrd="8" destOrd="0" presId="urn:microsoft.com/office/officeart/2005/8/layout/vProcess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327350-6CA0-4A6D-ABD3-5A5074E1C56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F693F59-4FA3-40F8-9AF8-CB941F58F2CC}">
      <dgm:prSet phldrT="[Text]" custT="1"/>
      <dgm:spPr>
        <a:solidFill>
          <a:schemeClr val="tx1"/>
        </a:solidFill>
      </dgm:spPr>
      <dgm:t>
        <a:bodyPr/>
        <a:lstStyle/>
        <a:p>
          <a:r>
            <a:rPr lang="en-US" sz="1800" b="1" dirty="0" smtClean="0"/>
            <a:t>Indicators</a:t>
          </a:r>
          <a:endParaRPr lang="en-US" sz="1800" b="1" dirty="0"/>
        </a:p>
      </dgm:t>
    </dgm:pt>
    <dgm:pt modelId="{63FD4261-47B9-4748-BA75-2366A376166E}" type="parTrans" cxnId="{3F79AE34-F072-47B5-A220-5C795BBB1E08}">
      <dgm:prSet/>
      <dgm:spPr/>
      <dgm:t>
        <a:bodyPr/>
        <a:lstStyle/>
        <a:p>
          <a:endParaRPr lang="en-US"/>
        </a:p>
      </dgm:t>
    </dgm:pt>
    <dgm:pt modelId="{3DD55730-DAA5-46F6-9939-DA86BA5FACA6}" type="sibTrans" cxnId="{3F79AE34-F072-47B5-A220-5C795BBB1E08}">
      <dgm:prSet/>
      <dgm:spPr/>
      <dgm:t>
        <a:bodyPr/>
        <a:lstStyle/>
        <a:p>
          <a:endParaRPr lang="en-US"/>
        </a:p>
      </dgm:t>
    </dgm:pt>
    <dgm:pt modelId="{A0E3D9CA-092C-4AB2-ABDB-AA015D66A413}">
      <dgm:prSet phldrT="[Text]" custT="1"/>
      <dgm:spPr/>
      <dgm:t>
        <a:bodyPr/>
        <a:lstStyle/>
        <a:p>
          <a:r>
            <a:rPr lang="en-US" sz="1400" b="1" dirty="0" smtClean="0"/>
            <a:t>Identified coping skills for managing stress </a:t>
          </a:r>
          <a:endParaRPr lang="en-US" sz="1400" b="1" dirty="0"/>
        </a:p>
      </dgm:t>
    </dgm:pt>
    <dgm:pt modelId="{B4AE91D3-7BC9-4F6F-9C7B-13F82A1D8F21}" type="parTrans" cxnId="{E78B8D28-5F52-4632-98C8-85E0BB18FCE5}">
      <dgm:prSet/>
      <dgm:spPr/>
      <dgm:t>
        <a:bodyPr/>
        <a:lstStyle/>
        <a:p>
          <a:endParaRPr lang="en-US"/>
        </a:p>
      </dgm:t>
    </dgm:pt>
    <dgm:pt modelId="{98A9323D-8716-4976-8C78-BC8382F91F07}" type="sibTrans" cxnId="{E78B8D28-5F52-4632-98C8-85E0BB18FCE5}">
      <dgm:prSet/>
      <dgm:spPr/>
      <dgm:t>
        <a:bodyPr/>
        <a:lstStyle/>
        <a:p>
          <a:endParaRPr lang="en-US"/>
        </a:p>
      </dgm:t>
    </dgm:pt>
    <dgm:pt modelId="{06D6F38F-341E-40FA-88C8-8EC04C28F233}">
      <dgm:prSet phldrT="[Text]"/>
      <dgm:spPr/>
      <dgm:t>
        <a:bodyPr/>
        <a:lstStyle/>
        <a:p>
          <a:endParaRPr lang="en-US" sz="1500" dirty="0"/>
        </a:p>
      </dgm:t>
    </dgm:pt>
    <dgm:pt modelId="{D84B18E3-B3C9-4E83-B021-51CA8B03E39F}" type="parTrans" cxnId="{F562FECA-3758-4DC0-9F9D-61EC05B5E44A}">
      <dgm:prSet/>
      <dgm:spPr/>
      <dgm:t>
        <a:bodyPr/>
        <a:lstStyle/>
        <a:p>
          <a:endParaRPr lang="en-US"/>
        </a:p>
      </dgm:t>
    </dgm:pt>
    <dgm:pt modelId="{50BAFCEB-D46F-4BE8-9C22-73F3C6ECA90F}" type="sibTrans" cxnId="{F562FECA-3758-4DC0-9F9D-61EC05B5E44A}">
      <dgm:prSet/>
      <dgm:spPr/>
      <dgm:t>
        <a:bodyPr/>
        <a:lstStyle/>
        <a:p>
          <a:endParaRPr lang="en-US"/>
        </a:p>
      </dgm:t>
    </dgm:pt>
    <dgm:pt modelId="{02DD8187-B9AA-4851-94A2-47E9F4366A77}">
      <dgm:prSet phldrT="[Text]"/>
      <dgm:spPr/>
      <dgm:t>
        <a:bodyPr/>
        <a:lstStyle/>
        <a:p>
          <a:endParaRPr lang="en-US" sz="1500" dirty="0"/>
        </a:p>
      </dgm:t>
    </dgm:pt>
    <dgm:pt modelId="{B9E705E5-FFEA-456F-8E04-8380215AB380}" type="parTrans" cxnId="{C06C7973-FDCD-4725-95E4-7CDDA0B001E5}">
      <dgm:prSet/>
      <dgm:spPr/>
      <dgm:t>
        <a:bodyPr/>
        <a:lstStyle/>
        <a:p>
          <a:endParaRPr lang="en-US"/>
        </a:p>
      </dgm:t>
    </dgm:pt>
    <dgm:pt modelId="{B961C18C-9824-4DE5-BB8D-FECD97677FD4}" type="sibTrans" cxnId="{C06C7973-FDCD-4725-95E4-7CDDA0B001E5}">
      <dgm:prSet/>
      <dgm:spPr/>
      <dgm:t>
        <a:bodyPr/>
        <a:lstStyle/>
        <a:p>
          <a:endParaRPr lang="en-US"/>
        </a:p>
      </dgm:t>
    </dgm:pt>
    <dgm:pt modelId="{55EF6B80-99AF-4C32-B78D-81B31E96CF51}">
      <dgm:prSet phldrT="[Text]" custT="1"/>
      <dgm:spPr>
        <a:solidFill>
          <a:schemeClr val="tx1"/>
        </a:solidFill>
      </dgm:spPr>
      <dgm:t>
        <a:bodyPr/>
        <a:lstStyle/>
        <a:p>
          <a:r>
            <a:rPr lang="en-US" sz="1800" b="1" dirty="0" smtClean="0"/>
            <a:t>Outcome Objective: 30 days after discharge, clients released from residential substance abuse treatment will report implementing stress management skills not involving alcohol or substance abuse.  </a:t>
          </a:r>
          <a:endParaRPr lang="en-US" sz="1800" b="1" dirty="0"/>
        </a:p>
      </dgm:t>
    </dgm:pt>
    <dgm:pt modelId="{7C50D3F0-2E8A-42FB-B0B5-FCFFB32B4672}" type="sibTrans" cxnId="{92AD1C98-0323-4304-958D-192AAE30E979}">
      <dgm:prSet/>
      <dgm:spPr>
        <a:solidFill>
          <a:schemeClr val="bg1">
            <a:lumMod val="50000"/>
            <a:alpha val="90000"/>
          </a:schemeClr>
        </a:solidFill>
        <a:ln>
          <a:solidFill>
            <a:schemeClr val="bg1">
              <a:lumMod val="50000"/>
              <a:alpha val="90000"/>
            </a:schemeClr>
          </a:solidFill>
        </a:ln>
      </dgm:spPr>
      <dgm:t>
        <a:bodyPr/>
        <a:lstStyle/>
        <a:p>
          <a:endParaRPr lang="en-US"/>
        </a:p>
      </dgm:t>
    </dgm:pt>
    <dgm:pt modelId="{D41C2BD5-DD2B-4109-83A8-9B59EE87136D}" type="parTrans" cxnId="{92AD1C98-0323-4304-958D-192AAE30E979}">
      <dgm:prSet/>
      <dgm:spPr/>
      <dgm:t>
        <a:bodyPr/>
        <a:lstStyle/>
        <a:p>
          <a:endParaRPr lang="en-US"/>
        </a:p>
      </dgm:t>
    </dgm:pt>
    <dgm:pt modelId="{F8D1A798-2EE3-4D62-B04A-68AB68B0C1D2}">
      <dgm:prSet phldrT="[Text]" custT="1"/>
      <dgm:spPr/>
      <dgm:t>
        <a:bodyPr/>
        <a:lstStyle/>
        <a:p>
          <a:r>
            <a:rPr lang="en-US" sz="1400" b="1" dirty="0" smtClean="0"/>
            <a:t>Perceived strengths and weaknesses of programs offered post-treatment</a:t>
          </a:r>
          <a:endParaRPr lang="en-US" sz="1400" b="1" dirty="0"/>
        </a:p>
      </dgm:t>
    </dgm:pt>
    <dgm:pt modelId="{CF2B4D3E-7270-43C9-94A7-61162D709D04}" type="parTrans" cxnId="{770DBA30-D019-4843-866B-FEA1D5D0AEEC}">
      <dgm:prSet/>
      <dgm:spPr/>
      <dgm:t>
        <a:bodyPr/>
        <a:lstStyle/>
        <a:p>
          <a:endParaRPr lang="en-US"/>
        </a:p>
      </dgm:t>
    </dgm:pt>
    <dgm:pt modelId="{84EAD9F4-9963-4C61-8F38-4C11F97BEF34}" type="sibTrans" cxnId="{770DBA30-D019-4843-866B-FEA1D5D0AEEC}">
      <dgm:prSet/>
      <dgm:spPr/>
      <dgm:t>
        <a:bodyPr/>
        <a:lstStyle/>
        <a:p>
          <a:endParaRPr lang="en-US"/>
        </a:p>
      </dgm:t>
    </dgm:pt>
    <dgm:pt modelId="{EE1E3869-0ABD-4125-8FAA-6AD158783E0E}">
      <dgm:prSet phldrT="[Text]" custT="1"/>
      <dgm:spPr>
        <a:solidFill>
          <a:schemeClr val="tx1"/>
        </a:solidFill>
      </dgm:spPr>
      <dgm:t>
        <a:bodyPr/>
        <a:lstStyle/>
        <a:p>
          <a:r>
            <a:rPr lang="en-US" sz="1900" b="1" dirty="0" smtClean="0"/>
            <a:t>Evaluation </a:t>
          </a:r>
          <a:r>
            <a:rPr lang="en-US" sz="1800" b="1" dirty="0" smtClean="0"/>
            <a:t>Question</a:t>
          </a:r>
          <a:endParaRPr lang="en-US" sz="1800" b="1" dirty="0"/>
        </a:p>
      </dgm:t>
    </dgm:pt>
    <dgm:pt modelId="{0FDDDD6F-77C4-4022-A146-752CE2943804}" type="parTrans" cxnId="{81C14E21-C085-4B04-8540-3A807E340831}">
      <dgm:prSet/>
      <dgm:spPr/>
      <dgm:t>
        <a:bodyPr/>
        <a:lstStyle/>
        <a:p>
          <a:endParaRPr lang="en-US"/>
        </a:p>
      </dgm:t>
    </dgm:pt>
    <dgm:pt modelId="{22D5B09E-5C65-49AD-9C15-863416A7B071}" type="sibTrans" cxnId="{81C14E21-C085-4B04-8540-3A807E340831}">
      <dgm:prSet/>
      <dgm:spPr>
        <a:solidFill>
          <a:schemeClr val="tx1">
            <a:lumMod val="50000"/>
            <a:lumOff val="50000"/>
            <a:alpha val="90000"/>
          </a:schemeClr>
        </a:solidFill>
        <a:ln>
          <a:solidFill>
            <a:schemeClr val="tx1">
              <a:lumMod val="50000"/>
              <a:lumOff val="50000"/>
              <a:alpha val="90000"/>
            </a:schemeClr>
          </a:solidFill>
        </a:ln>
      </dgm:spPr>
      <dgm:t>
        <a:bodyPr/>
        <a:lstStyle/>
        <a:p>
          <a:endParaRPr lang="en-US"/>
        </a:p>
      </dgm:t>
    </dgm:pt>
    <dgm:pt modelId="{9C2C9FDD-78E3-45E2-ACFB-D02271B20969}">
      <dgm:prSet phldrT="[Text]" custT="1"/>
      <dgm:spPr/>
      <dgm:t>
        <a:bodyPr/>
        <a:lstStyle/>
        <a:p>
          <a:r>
            <a:rPr lang="en-US" sz="1400" b="1" dirty="0" smtClean="0"/>
            <a:t>How are clients managing stress post  discharge?</a:t>
          </a:r>
          <a:endParaRPr lang="en-US" sz="1400" b="1" dirty="0"/>
        </a:p>
      </dgm:t>
    </dgm:pt>
    <dgm:pt modelId="{DEC9D4AE-D265-44F1-B00F-857EEFF9A24A}" type="parTrans" cxnId="{32292879-FE94-4AD3-AD2B-0BC8FC12C049}">
      <dgm:prSet/>
      <dgm:spPr/>
      <dgm:t>
        <a:bodyPr/>
        <a:lstStyle/>
        <a:p>
          <a:endParaRPr lang="en-US"/>
        </a:p>
      </dgm:t>
    </dgm:pt>
    <dgm:pt modelId="{DEC8E0BF-7E58-47B5-B12C-995BE9B50F68}" type="sibTrans" cxnId="{32292879-FE94-4AD3-AD2B-0BC8FC12C049}">
      <dgm:prSet/>
      <dgm:spPr/>
      <dgm:t>
        <a:bodyPr/>
        <a:lstStyle/>
        <a:p>
          <a:endParaRPr lang="en-US"/>
        </a:p>
      </dgm:t>
    </dgm:pt>
    <dgm:pt modelId="{BAC7E41F-661B-4829-935F-D38D70AD21B1}">
      <dgm:prSet phldrT="[Text]"/>
      <dgm:spPr/>
      <dgm:t>
        <a:bodyPr/>
        <a:lstStyle/>
        <a:p>
          <a:endParaRPr lang="en-US" sz="1500" dirty="0"/>
        </a:p>
      </dgm:t>
    </dgm:pt>
    <dgm:pt modelId="{4B278833-6D51-42EE-AA72-243634F7AC25}" type="parTrans" cxnId="{F090CDBF-FEB5-428C-89E5-CB68B7E85019}">
      <dgm:prSet/>
      <dgm:spPr/>
      <dgm:t>
        <a:bodyPr/>
        <a:lstStyle/>
        <a:p>
          <a:endParaRPr lang="en-US"/>
        </a:p>
      </dgm:t>
    </dgm:pt>
    <dgm:pt modelId="{45F26E51-9F78-4308-A002-6EC22C1531B5}" type="sibTrans" cxnId="{F090CDBF-FEB5-428C-89E5-CB68B7E85019}">
      <dgm:prSet/>
      <dgm:spPr/>
      <dgm:t>
        <a:bodyPr/>
        <a:lstStyle/>
        <a:p>
          <a:endParaRPr lang="en-US"/>
        </a:p>
      </dgm:t>
    </dgm:pt>
    <dgm:pt modelId="{F615E92F-17B3-4981-BD2E-BE37ADC403AC}">
      <dgm:prSet phldrT="[Text]"/>
      <dgm:spPr/>
      <dgm:t>
        <a:bodyPr/>
        <a:lstStyle/>
        <a:p>
          <a:endParaRPr lang="en-US" sz="1500" dirty="0"/>
        </a:p>
      </dgm:t>
    </dgm:pt>
    <dgm:pt modelId="{D9900C86-FADA-4788-9704-8A4AB1A5C25E}" type="parTrans" cxnId="{47752981-735F-4884-9686-888658F1D45D}">
      <dgm:prSet/>
      <dgm:spPr/>
      <dgm:t>
        <a:bodyPr/>
        <a:lstStyle/>
        <a:p>
          <a:endParaRPr lang="en-US"/>
        </a:p>
      </dgm:t>
    </dgm:pt>
    <dgm:pt modelId="{7F8A4BE4-5960-4391-9F5A-EF305A8A79B9}" type="sibTrans" cxnId="{47752981-735F-4884-9686-888658F1D45D}">
      <dgm:prSet/>
      <dgm:spPr/>
      <dgm:t>
        <a:bodyPr/>
        <a:lstStyle/>
        <a:p>
          <a:endParaRPr lang="en-US"/>
        </a:p>
      </dgm:t>
    </dgm:pt>
    <dgm:pt modelId="{8C811CB1-1B39-47AB-A1CD-24B6F71956BD}" type="pres">
      <dgm:prSet presAssocID="{52327350-6CA0-4A6D-ABD3-5A5074E1C56E}" presName="outerComposite" presStyleCnt="0">
        <dgm:presLayoutVars>
          <dgm:chMax val="5"/>
          <dgm:dir/>
          <dgm:resizeHandles val="exact"/>
        </dgm:presLayoutVars>
      </dgm:prSet>
      <dgm:spPr/>
      <dgm:t>
        <a:bodyPr/>
        <a:lstStyle/>
        <a:p>
          <a:endParaRPr lang="en-US"/>
        </a:p>
      </dgm:t>
    </dgm:pt>
    <dgm:pt modelId="{3DC64823-2847-435A-B338-0483ACF1075C}" type="pres">
      <dgm:prSet presAssocID="{52327350-6CA0-4A6D-ABD3-5A5074E1C56E}" presName="dummyMaxCanvas" presStyleCnt="0">
        <dgm:presLayoutVars/>
      </dgm:prSet>
      <dgm:spPr/>
    </dgm:pt>
    <dgm:pt modelId="{6DEB1F93-71F0-4191-886F-8C6468E1B5FF}" type="pres">
      <dgm:prSet presAssocID="{52327350-6CA0-4A6D-ABD3-5A5074E1C56E}" presName="ThreeNodes_1" presStyleLbl="node1" presStyleIdx="0" presStyleCnt="3">
        <dgm:presLayoutVars>
          <dgm:bulletEnabled val="1"/>
        </dgm:presLayoutVars>
      </dgm:prSet>
      <dgm:spPr/>
      <dgm:t>
        <a:bodyPr/>
        <a:lstStyle/>
        <a:p>
          <a:endParaRPr lang="en-US"/>
        </a:p>
      </dgm:t>
    </dgm:pt>
    <dgm:pt modelId="{BBE73C68-1C59-43BD-81F0-97034EE12762}" type="pres">
      <dgm:prSet presAssocID="{52327350-6CA0-4A6D-ABD3-5A5074E1C56E}" presName="ThreeNodes_2" presStyleLbl="node1" presStyleIdx="1" presStyleCnt="3">
        <dgm:presLayoutVars>
          <dgm:bulletEnabled val="1"/>
        </dgm:presLayoutVars>
      </dgm:prSet>
      <dgm:spPr/>
      <dgm:t>
        <a:bodyPr/>
        <a:lstStyle/>
        <a:p>
          <a:endParaRPr lang="en-US"/>
        </a:p>
      </dgm:t>
    </dgm:pt>
    <dgm:pt modelId="{585D9E64-B74D-4C0D-82CB-822AC648B756}" type="pres">
      <dgm:prSet presAssocID="{52327350-6CA0-4A6D-ABD3-5A5074E1C56E}" presName="ThreeNodes_3" presStyleLbl="node1" presStyleIdx="2" presStyleCnt="3">
        <dgm:presLayoutVars>
          <dgm:bulletEnabled val="1"/>
        </dgm:presLayoutVars>
      </dgm:prSet>
      <dgm:spPr/>
      <dgm:t>
        <a:bodyPr/>
        <a:lstStyle/>
        <a:p>
          <a:endParaRPr lang="en-US"/>
        </a:p>
      </dgm:t>
    </dgm:pt>
    <dgm:pt modelId="{4D9A8239-B6F1-4FC4-9B3D-9C90D5CBC3E4}" type="pres">
      <dgm:prSet presAssocID="{52327350-6CA0-4A6D-ABD3-5A5074E1C56E}" presName="ThreeConn_1-2" presStyleLbl="fgAccFollowNode1" presStyleIdx="0" presStyleCnt="2">
        <dgm:presLayoutVars>
          <dgm:bulletEnabled val="1"/>
        </dgm:presLayoutVars>
      </dgm:prSet>
      <dgm:spPr/>
      <dgm:t>
        <a:bodyPr/>
        <a:lstStyle/>
        <a:p>
          <a:endParaRPr lang="en-US"/>
        </a:p>
      </dgm:t>
    </dgm:pt>
    <dgm:pt modelId="{1A63F679-5D3D-4EAE-A8D3-37E9BE932A7A}" type="pres">
      <dgm:prSet presAssocID="{52327350-6CA0-4A6D-ABD3-5A5074E1C56E}" presName="ThreeConn_2-3" presStyleLbl="fgAccFollowNode1" presStyleIdx="1" presStyleCnt="2">
        <dgm:presLayoutVars>
          <dgm:bulletEnabled val="1"/>
        </dgm:presLayoutVars>
      </dgm:prSet>
      <dgm:spPr/>
      <dgm:t>
        <a:bodyPr/>
        <a:lstStyle/>
        <a:p>
          <a:endParaRPr lang="en-US"/>
        </a:p>
      </dgm:t>
    </dgm:pt>
    <dgm:pt modelId="{09F97F81-DB9A-4681-B52E-AD943CA98EB6}" type="pres">
      <dgm:prSet presAssocID="{52327350-6CA0-4A6D-ABD3-5A5074E1C56E}" presName="ThreeNodes_1_text" presStyleLbl="node1" presStyleIdx="2" presStyleCnt="3">
        <dgm:presLayoutVars>
          <dgm:bulletEnabled val="1"/>
        </dgm:presLayoutVars>
      </dgm:prSet>
      <dgm:spPr/>
      <dgm:t>
        <a:bodyPr/>
        <a:lstStyle/>
        <a:p>
          <a:endParaRPr lang="en-US"/>
        </a:p>
      </dgm:t>
    </dgm:pt>
    <dgm:pt modelId="{4651DE95-0475-41DE-8DAE-ADCBA366C8B9}" type="pres">
      <dgm:prSet presAssocID="{52327350-6CA0-4A6D-ABD3-5A5074E1C56E}" presName="ThreeNodes_2_text" presStyleLbl="node1" presStyleIdx="2" presStyleCnt="3">
        <dgm:presLayoutVars>
          <dgm:bulletEnabled val="1"/>
        </dgm:presLayoutVars>
      </dgm:prSet>
      <dgm:spPr/>
      <dgm:t>
        <a:bodyPr/>
        <a:lstStyle/>
        <a:p>
          <a:endParaRPr lang="en-US"/>
        </a:p>
      </dgm:t>
    </dgm:pt>
    <dgm:pt modelId="{79801FCA-FAD4-4FF5-A275-85980B863CDB}" type="pres">
      <dgm:prSet presAssocID="{52327350-6CA0-4A6D-ABD3-5A5074E1C56E}" presName="ThreeNodes_3_text" presStyleLbl="node1" presStyleIdx="2" presStyleCnt="3">
        <dgm:presLayoutVars>
          <dgm:bulletEnabled val="1"/>
        </dgm:presLayoutVars>
      </dgm:prSet>
      <dgm:spPr/>
      <dgm:t>
        <a:bodyPr/>
        <a:lstStyle/>
        <a:p>
          <a:endParaRPr lang="en-US"/>
        </a:p>
      </dgm:t>
    </dgm:pt>
  </dgm:ptLst>
  <dgm:cxnLst>
    <dgm:cxn modelId="{0737A622-134F-4D99-A55B-C6EFBFF6CBD8}" type="presOf" srcId="{6F693F59-4FA3-40F8-9AF8-CB941F58F2CC}" destId="{585D9E64-B74D-4C0D-82CB-822AC648B756}" srcOrd="0" destOrd="0" presId="urn:microsoft.com/office/officeart/2005/8/layout/vProcess5"/>
    <dgm:cxn modelId="{83879A06-7652-4554-8A9B-DECC2EC87EA1}" type="presOf" srcId="{A0E3D9CA-092C-4AB2-ABDB-AA015D66A413}" destId="{585D9E64-B74D-4C0D-82CB-822AC648B756}" srcOrd="0" destOrd="1" presId="urn:microsoft.com/office/officeart/2005/8/layout/vProcess5"/>
    <dgm:cxn modelId="{552771FD-9EE6-4836-A82F-F1F065A1EEFA}" type="presOf" srcId="{9C2C9FDD-78E3-45E2-ACFB-D02271B20969}" destId="{4651DE95-0475-41DE-8DAE-ADCBA366C8B9}" srcOrd="1" destOrd="1" presId="urn:microsoft.com/office/officeart/2005/8/layout/vProcess5"/>
    <dgm:cxn modelId="{770DBA30-D019-4843-866B-FEA1D5D0AEEC}" srcId="{6F693F59-4FA3-40F8-9AF8-CB941F58F2CC}" destId="{F8D1A798-2EE3-4D62-B04A-68AB68B0C1D2}" srcOrd="1" destOrd="0" parTransId="{CF2B4D3E-7270-43C9-94A7-61162D709D04}" sibTransId="{84EAD9F4-9963-4C61-8F38-4C11F97BEF34}"/>
    <dgm:cxn modelId="{81C14E21-C085-4B04-8540-3A807E340831}" srcId="{52327350-6CA0-4A6D-ABD3-5A5074E1C56E}" destId="{EE1E3869-0ABD-4125-8FAA-6AD158783E0E}" srcOrd="1" destOrd="0" parTransId="{0FDDDD6F-77C4-4022-A146-752CE2943804}" sibTransId="{22D5B09E-5C65-49AD-9C15-863416A7B071}"/>
    <dgm:cxn modelId="{579F58E1-A3D3-4F3F-92AE-7D875D9A9CAA}" type="presOf" srcId="{EE1E3869-0ABD-4125-8FAA-6AD158783E0E}" destId="{BBE73C68-1C59-43BD-81F0-97034EE12762}" srcOrd="0" destOrd="0" presId="urn:microsoft.com/office/officeart/2005/8/layout/vProcess5"/>
    <dgm:cxn modelId="{C06C7973-FDCD-4725-95E4-7CDDA0B001E5}" srcId="{6F693F59-4FA3-40F8-9AF8-CB941F58F2CC}" destId="{02DD8187-B9AA-4851-94A2-47E9F4366A77}" srcOrd="3" destOrd="0" parTransId="{B9E705E5-FFEA-456F-8E04-8380215AB380}" sibTransId="{B961C18C-9824-4DE5-BB8D-FECD97677FD4}"/>
    <dgm:cxn modelId="{A7937303-C33B-4FFD-94F3-58D09D1AAE4E}" type="presOf" srcId="{EE1E3869-0ABD-4125-8FAA-6AD158783E0E}" destId="{4651DE95-0475-41DE-8DAE-ADCBA366C8B9}" srcOrd="1" destOrd="0" presId="urn:microsoft.com/office/officeart/2005/8/layout/vProcess5"/>
    <dgm:cxn modelId="{E0AB4F5F-051E-44EC-95DD-C865E2490EFD}" type="presOf" srcId="{F8D1A798-2EE3-4D62-B04A-68AB68B0C1D2}" destId="{79801FCA-FAD4-4FF5-A275-85980B863CDB}" srcOrd="1" destOrd="2" presId="urn:microsoft.com/office/officeart/2005/8/layout/vProcess5"/>
    <dgm:cxn modelId="{D2DBE541-F92A-4975-BEE9-8B537F8CB511}" type="presOf" srcId="{02DD8187-B9AA-4851-94A2-47E9F4366A77}" destId="{79801FCA-FAD4-4FF5-A275-85980B863CDB}" srcOrd="1" destOrd="4" presId="urn:microsoft.com/office/officeart/2005/8/layout/vProcess5"/>
    <dgm:cxn modelId="{6BADD0C5-568D-4E28-86BD-3098D80B9526}" type="presOf" srcId="{BAC7E41F-661B-4829-935F-D38D70AD21B1}" destId="{4651DE95-0475-41DE-8DAE-ADCBA366C8B9}" srcOrd="1" destOrd="2" presId="urn:microsoft.com/office/officeart/2005/8/layout/vProcess5"/>
    <dgm:cxn modelId="{4DF7182A-4F9A-4A37-933B-BFD772761A70}" type="presOf" srcId="{52327350-6CA0-4A6D-ABD3-5A5074E1C56E}" destId="{8C811CB1-1B39-47AB-A1CD-24B6F71956BD}" srcOrd="0" destOrd="0" presId="urn:microsoft.com/office/officeart/2005/8/layout/vProcess5"/>
    <dgm:cxn modelId="{32292879-FE94-4AD3-AD2B-0BC8FC12C049}" srcId="{EE1E3869-0ABD-4125-8FAA-6AD158783E0E}" destId="{9C2C9FDD-78E3-45E2-ACFB-D02271B20969}" srcOrd="0" destOrd="0" parTransId="{DEC9D4AE-D265-44F1-B00F-857EEFF9A24A}" sibTransId="{DEC8E0BF-7E58-47B5-B12C-995BE9B50F68}"/>
    <dgm:cxn modelId="{2A8FF463-8FC4-476E-BB9F-51B13401D521}" type="presOf" srcId="{9C2C9FDD-78E3-45E2-ACFB-D02271B20969}" destId="{BBE73C68-1C59-43BD-81F0-97034EE12762}" srcOrd="0" destOrd="1" presId="urn:microsoft.com/office/officeart/2005/8/layout/vProcess5"/>
    <dgm:cxn modelId="{E78B8D28-5F52-4632-98C8-85E0BB18FCE5}" srcId="{6F693F59-4FA3-40F8-9AF8-CB941F58F2CC}" destId="{A0E3D9CA-092C-4AB2-ABDB-AA015D66A413}" srcOrd="0" destOrd="0" parTransId="{B4AE91D3-7BC9-4F6F-9C7B-13F82A1D8F21}" sibTransId="{98A9323D-8716-4976-8C78-BC8382F91F07}"/>
    <dgm:cxn modelId="{9B3F9D0E-1557-43D2-9B1B-D7FCA20B3B46}" type="presOf" srcId="{F615E92F-17B3-4981-BD2E-BE37ADC403AC}" destId="{4651DE95-0475-41DE-8DAE-ADCBA366C8B9}" srcOrd="1" destOrd="3" presId="urn:microsoft.com/office/officeart/2005/8/layout/vProcess5"/>
    <dgm:cxn modelId="{47752981-735F-4884-9686-888658F1D45D}" srcId="{EE1E3869-0ABD-4125-8FAA-6AD158783E0E}" destId="{F615E92F-17B3-4981-BD2E-BE37ADC403AC}" srcOrd="2" destOrd="0" parTransId="{D9900C86-FADA-4788-9704-8A4AB1A5C25E}" sibTransId="{7F8A4BE4-5960-4391-9F5A-EF305A8A79B9}"/>
    <dgm:cxn modelId="{0C70514A-051B-4909-81C0-88CE7B791E0B}" type="presOf" srcId="{F615E92F-17B3-4981-BD2E-BE37ADC403AC}" destId="{BBE73C68-1C59-43BD-81F0-97034EE12762}" srcOrd="0" destOrd="3" presId="urn:microsoft.com/office/officeart/2005/8/layout/vProcess5"/>
    <dgm:cxn modelId="{C3120950-FC03-4930-A9FD-40D8C20BD9EC}" type="presOf" srcId="{6F693F59-4FA3-40F8-9AF8-CB941F58F2CC}" destId="{79801FCA-FAD4-4FF5-A275-85980B863CDB}" srcOrd="1" destOrd="0" presId="urn:microsoft.com/office/officeart/2005/8/layout/vProcess5"/>
    <dgm:cxn modelId="{931EE601-C6F0-48A2-85C4-AE32F9D6C809}" type="presOf" srcId="{A0E3D9CA-092C-4AB2-ABDB-AA015D66A413}" destId="{79801FCA-FAD4-4FF5-A275-85980B863CDB}" srcOrd="1" destOrd="1" presId="urn:microsoft.com/office/officeart/2005/8/layout/vProcess5"/>
    <dgm:cxn modelId="{92AD1C98-0323-4304-958D-192AAE30E979}" srcId="{52327350-6CA0-4A6D-ABD3-5A5074E1C56E}" destId="{55EF6B80-99AF-4C32-B78D-81B31E96CF51}" srcOrd="0" destOrd="0" parTransId="{D41C2BD5-DD2B-4109-83A8-9B59EE87136D}" sibTransId="{7C50D3F0-2E8A-42FB-B0B5-FCFFB32B4672}"/>
    <dgm:cxn modelId="{3F79AE34-F072-47B5-A220-5C795BBB1E08}" srcId="{52327350-6CA0-4A6D-ABD3-5A5074E1C56E}" destId="{6F693F59-4FA3-40F8-9AF8-CB941F58F2CC}" srcOrd="2" destOrd="0" parTransId="{63FD4261-47B9-4748-BA75-2366A376166E}" sibTransId="{3DD55730-DAA5-46F6-9939-DA86BA5FACA6}"/>
    <dgm:cxn modelId="{82731236-FB0A-4CFB-88C1-DA1D6693E936}" type="presOf" srcId="{F8D1A798-2EE3-4D62-B04A-68AB68B0C1D2}" destId="{585D9E64-B74D-4C0D-82CB-822AC648B756}" srcOrd="0" destOrd="2" presId="urn:microsoft.com/office/officeart/2005/8/layout/vProcess5"/>
    <dgm:cxn modelId="{D10F374C-2781-48BB-AE43-F690F6E277D4}" type="presOf" srcId="{55EF6B80-99AF-4C32-B78D-81B31E96CF51}" destId="{09F97F81-DB9A-4681-B52E-AD943CA98EB6}" srcOrd="1" destOrd="0" presId="urn:microsoft.com/office/officeart/2005/8/layout/vProcess5"/>
    <dgm:cxn modelId="{DCDC28B6-6273-49E0-8F9D-0DFC45D67491}" type="presOf" srcId="{BAC7E41F-661B-4829-935F-D38D70AD21B1}" destId="{BBE73C68-1C59-43BD-81F0-97034EE12762}" srcOrd="0" destOrd="2" presId="urn:microsoft.com/office/officeart/2005/8/layout/vProcess5"/>
    <dgm:cxn modelId="{E6DDB11E-91A8-42EE-961D-5B444A3D97BD}" type="presOf" srcId="{7C50D3F0-2E8A-42FB-B0B5-FCFFB32B4672}" destId="{4D9A8239-B6F1-4FC4-9B3D-9C90D5CBC3E4}" srcOrd="0" destOrd="0" presId="urn:microsoft.com/office/officeart/2005/8/layout/vProcess5"/>
    <dgm:cxn modelId="{DBEC0A88-2601-4737-A467-1B5AD8B9A0FB}" type="presOf" srcId="{55EF6B80-99AF-4C32-B78D-81B31E96CF51}" destId="{6DEB1F93-71F0-4191-886F-8C6468E1B5FF}" srcOrd="0" destOrd="0" presId="urn:microsoft.com/office/officeart/2005/8/layout/vProcess5"/>
    <dgm:cxn modelId="{320BC81E-4BAD-43B8-BCC8-07B22703CD8E}" type="presOf" srcId="{06D6F38F-341E-40FA-88C8-8EC04C28F233}" destId="{79801FCA-FAD4-4FF5-A275-85980B863CDB}" srcOrd="1" destOrd="3" presId="urn:microsoft.com/office/officeart/2005/8/layout/vProcess5"/>
    <dgm:cxn modelId="{0F0FA313-A07A-4E88-8966-ED39542CBF23}" type="presOf" srcId="{22D5B09E-5C65-49AD-9C15-863416A7B071}" destId="{1A63F679-5D3D-4EAE-A8D3-37E9BE932A7A}" srcOrd="0" destOrd="0" presId="urn:microsoft.com/office/officeart/2005/8/layout/vProcess5"/>
    <dgm:cxn modelId="{CE5F1F83-CA93-45EC-A4E5-B3EBAE0EE93B}" type="presOf" srcId="{02DD8187-B9AA-4851-94A2-47E9F4366A77}" destId="{585D9E64-B74D-4C0D-82CB-822AC648B756}" srcOrd="0" destOrd="4" presId="urn:microsoft.com/office/officeart/2005/8/layout/vProcess5"/>
    <dgm:cxn modelId="{9FCD4073-1519-4E7F-A786-99C110448DD3}" type="presOf" srcId="{06D6F38F-341E-40FA-88C8-8EC04C28F233}" destId="{585D9E64-B74D-4C0D-82CB-822AC648B756}" srcOrd="0" destOrd="3" presId="urn:microsoft.com/office/officeart/2005/8/layout/vProcess5"/>
    <dgm:cxn modelId="{F562FECA-3758-4DC0-9F9D-61EC05B5E44A}" srcId="{6F693F59-4FA3-40F8-9AF8-CB941F58F2CC}" destId="{06D6F38F-341E-40FA-88C8-8EC04C28F233}" srcOrd="2" destOrd="0" parTransId="{D84B18E3-B3C9-4E83-B021-51CA8B03E39F}" sibTransId="{50BAFCEB-D46F-4BE8-9C22-73F3C6ECA90F}"/>
    <dgm:cxn modelId="{F090CDBF-FEB5-428C-89E5-CB68B7E85019}" srcId="{EE1E3869-0ABD-4125-8FAA-6AD158783E0E}" destId="{BAC7E41F-661B-4829-935F-D38D70AD21B1}" srcOrd="1" destOrd="0" parTransId="{4B278833-6D51-42EE-AA72-243634F7AC25}" sibTransId="{45F26E51-9F78-4308-A002-6EC22C1531B5}"/>
    <dgm:cxn modelId="{4B13DEE6-9007-414D-AD2F-63808D31FEC6}" type="presParOf" srcId="{8C811CB1-1B39-47AB-A1CD-24B6F71956BD}" destId="{3DC64823-2847-435A-B338-0483ACF1075C}" srcOrd="0" destOrd="0" presId="urn:microsoft.com/office/officeart/2005/8/layout/vProcess5"/>
    <dgm:cxn modelId="{FBE82176-0772-4F79-8BE7-C6F820C93E51}" type="presParOf" srcId="{8C811CB1-1B39-47AB-A1CD-24B6F71956BD}" destId="{6DEB1F93-71F0-4191-886F-8C6468E1B5FF}" srcOrd="1" destOrd="0" presId="urn:microsoft.com/office/officeart/2005/8/layout/vProcess5"/>
    <dgm:cxn modelId="{E7D83A1A-BAD9-4724-97D7-F240B74036B3}" type="presParOf" srcId="{8C811CB1-1B39-47AB-A1CD-24B6F71956BD}" destId="{BBE73C68-1C59-43BD-81F0-97034EE12762}" srcOrd="2" destOrd="0" presId="urn:microsoft.com/office/officeart/2005/8/layout/vProcess5"/>
    <dgm:cxn modelId="{16E9C9BB-E3E7-498C-8ADA-5FB0C83B2AD1}" type="presParOf" srcId="{8C811CB1-1B39-47AB-A1CD-24B6F71956BD}" destId="{585D9E64-B74D-4C0D-82CB-822AC648B756}" srcOrd="3" destOrd="0" presId="urn:microsoft.com/office/officeart/2005/8/layout/vProcess5"/>
    <dgm:cxn modelId="{FAFB2892-4865-48DA-9C16-991F157BEBF2}" type="presParOf" srcId="{8C811CB1-1B39-47AB-A1CD-24B6F71956BD}" destId="{4D9A8239-B6F1-4FC4-9B3D-9C90D5CBC3E4}" srcOrd="4" destOrd="0" presId="urn:microsoft.com/office/officeart/2005/8/layout/vProcess5"/>
    <dgm:cxn modelId="{442F47EC-86D8-477F-BE24-695AD28876CA}" type="presParOf" srcId="{8C811CB1-1B39-47AB-A1CD-24B6F71956BD}" destId="{1A63F679-5D3D-4EAE-A8D3-37E9BE932A7A}" srcOrd="5" destOrd="0" presId="urn:microsoft.com/office/officeart/2005/8/layout/vProcess5"/>
    <dgm:cxn modelId="{1D333909-265C-4FAF-AB63-D9986D12C725}" type="presParOf" srcId="{8C811CB1-1B39-47AB-A1CD-24B6F71956BD}" destId="{09F97F81-DB9A-4681-B52E-AD943CA98EB6}" srcOrd="6" destOrd="0" presId="urn:microsoft.com/office/officeart/2005/8/layout/vProcess5"/>
    <dgm:cxn modelId="{2553D9F9-A0DC-4D54-98E1-017857E5E730}" type="presParOf" srcId="{8C811CB1-1B39-47AB-A1CD-24B6F71956BD}" destId="{4651DE95-0475-41DE-8DAE-ADCBA366C8B9}" srcOrd="7" destOrd="0" presId="urn:microsoft.com/office/officeart/2005/8/layout/vProcess5"/>
    <dgm:cxn modelId="{63FC67FE-6A10-4C62-B031-169522BE7FB7}" type="presParOf" srcId="{8C811CB1-1B39-47AB-A1CD-24B6F71956BD}" destId="{79801FCA-FAD4-4FF5-A275-85980B863CDB}" srcOrd="8" destOrd="0" presId="urn:microsoft.com/office/officeart/2005/8/layout/vProcess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1BEBD807-603A-4ABE-9B80-B0FD31FE0937}" type="datetimeFigureOut">
              <a:rPr lang="en-US" smtClean="0"/>
              <a:pPr/>
              <a:t>8/19/2014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C22CFA2D-661B-4F5A-A47C-401BAD3740D6}" type="slidenum">
              <a:rPr lang="en-US" smtClean="0"/>
              <a:pPr/>
              <a:t>‹#›</a:t>
            </a:fld>
            <a:endParaRPr lang="en-US"/>
          </a:p>
        </p:txBody>
      </p:sp>
    </p:spTree>
    <p:extLst>
      <p:ext uri="{BB962C8B-B14F-4D97-AF65-F5344CB8AC3E}">
        <p14:creationId xmlns:p14="http://schemas.microsoft.com/office/powerpoint/2010/main" val="346859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EA89F067-91F9-4ABE-83BC-9BC4AE87DD66}" type="datetimeFigureOut">
              <a:rPr lang="en-US" smtClean="0"/>
              <a:pPr/>
              <a:t>8/19/2014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3B9617F-D20E-4797-9645-1C1ECEBC8E75}" type="slidenum">
              <a:rPr lang="en-US" smtClean="0"/>
              <a:pPr/>
              <a:t>‹#›</a:t>
            </a:fld>
            <a:endParaRPr lang="en-US"/>
          </a:p>
        </p:txBody>
      </p:sp>
    </p:spTree>
    <p:extLst>
      <p:ext uri="{BB962C8B-B14F-4D97-AF65-F5344CB8AC3E}">
        <p14:creationId xmlns:p14="http://schemas.microsoft.com/office/powerpoint/2010/main" val="134908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juliel@uihi.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38F86D5-5F65-4674-9406-52FDFB75BA81}"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Thank you for joining</a:t>
            </a:r>
            <a:r>
              <a:rPr lang="en-US" baseline="0" dirty="0" smtClean="0">
                <a:latin typeface="Arial" pitchFamily="34" charset="0"/>
                <a:cs typeface="Arial" pitchFamily="34" charset="0"/>
              </a:rPr>
              <a:t> us for “Gathering Credible Data.” My name is Shayla Compton and I will be leading today’s session.  I’m a graduate from the University of Washington’s School of Public Health with a concentration in Community-Oriented Public Health Practice.  I have spent the greater part of the last year volunteering with the Urban Indian Health Institute, and I’m happy to have you here with us! </a:t>
            </a:r>
          </a:p>
          <a:p>
            <a:pPr eaLnBrk="1" hangingPunct="1"/>
            <a:endParaRPr lang="en-US" dirty="0">
              <a:latin typeface="Arial" pitchFamily="34" charset="0"/>
              <a:cs typeface="Arial" pitchFamily="34" charset="0"/>
            </a:endParaRPr>
          </a:p>
          <a:p>
            <a:pPr eaLnBrk="1" hangingPunct="1"/>
            <a:r>
              <a:rPr lang="en-US" baseline="0" dirty="0" smtClean="0">
                <a:latin typeface="Arial" pitchFamily="34" charset="0"/>
                <a:cs typeface="Arial" pitchFamily="34" charset="0"/>
              </a:rPr>
              <a:t>This webinar will be recorded and archived on the UIHI project website for future viewing.  </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880855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Today we have introduced a variety of qualitative and quantitative methods for data collection. While one data</a:t>
            </a:r>
            <a:r>
              <a:rPr lang="en-US" baseline="0" dirty="0" smtClean="0"/>
              <a:t> collection method conducted very well can produce credible data,</a:t>
            </a:r>
            <a:r>
              <a:rPr lang="en-US" dirty="0" smtClean="0"/>
              <a:t> here we are going to discuss the benefits of using a mixed-method approach to data collection.</a:t>
            </a:r>
          </a:p>
          <a:p>
            <a:endParaRPr lang="en-US" dirty="0" smtClean="0"/>
          </a:p>
          <a:p>
            <a:r>
              <a:rPr lang="en-US" dirty="0" smtClean="0"/>
              <a:t>Generally,</a:t>
            </a:r>
            <a:r>
              <a:rPr lang="en-US" baseline="0" dirty="0" smtClean="0"/>
              <a:t> a</a:t>
            </a:r>
            <a:r>
              <a:rPr lang="en-US" dirty="0" smtClean="0"/>
              <a:t> mixed method approach uses</a:t>
            </a:r>
            <a:r>
              <a:rPr lang="en-US" baseline="0" dirty="0" smtClean="0"/>
              <a:t> two or more data collection methods in an effort to increase understanding of processes and outcomes</a:t>
            </a:r>
            <a:r>
              <a:rPr lang="en-US" dirty="0" smtClean="0"/>
              <a:t> by integrating different ways of knowing. </a:t>
            </a:r>
            <a:r>
              <a:rPr lang="en-US" dirty="0">
                <a:solidFill>
                  <a:prstClr val="black"/>
                </a:solidFill>
              </a:rPr>
              <a:t>Using a combination of data collection methods improves evaluation by balancing the limitations of one type of data by the strengths of another. </a:t>
            </a:r>
            <a:r>
              <a:rPr lang="en-US" dirty="0" smtClean="0"/>
              <a:t> </a:t>
            </a:r>
          </a:p>
          <a:p>
            <a:endParaRPr lang="en-US" dirty="0" smtClean="0"/>
          </a:p>
          <a:p>
            <a:r>
              <a:rPr lang="en-US" dirty="0" smtClean="0"/>
              <a:t>A mixed method approach</a:t>
            </a:r>
            <a:r>
              <a:rPr lang="en-US" baseline="0" dirty="0" smtClean="0"/>
              <a:t> can include two or more qualitative or quantitative methods.  </a:t>
            </a:r>
            <a:endParaRPr lang="en-US" dirty="0" smtClean="0"/>
          </a:p>
          <a:p>
            <a:r>
              <a:rPr lang="en-US" dirty="0" smtClean="0"/>
              <a:t>For</a:t>
            </a:r>
            <a:r>
              <a:rPr lang="en-US" baseline="0" dirty="0" smtClean="0"/>
              <a:t> example, if we want to learn we want about barriers that limit clients from accessing substance abuse treatment services, we could hold focus groups with staff and conduct interviews with clients. Together the two qualitative methods gather valuable information from different viewpoints that can help identify possible solutions to overcome client barriers to accessing substance abuse treatment.  </a:t>
            </a:r>
          </a:p>
          <a:p>
            <a:endParaRPr lang="en-US" baseline="0" dirty="0" smtClean="0"/>
          </a:p>
          <a:p>
            <a:r>
              <a:rPr lang="en-US" baseline="0" dirty="0" smtClean="0"/>
              <a:t>Likewise, if we want to assess if implementation plans to improve client access to substance abuse treatment services are being followed as planned, we could use a combination of quantitative methods such as document review and surveys.  Together these two quantitative methods can help staff identify if the changes they have implemented have been effective in decreasing the barriers clients face when attempting to access substance abuse treatment.  </a:t>
            </a:r>
          </a:p>
          <a:p>
            <a:endParaRPr lang="en-US" baseline="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10</a:t>
            </a:fld>
            <a:endParaRPr lang="en-US"/>
          </a:p>
        </p:txBody>
      </p:sp>
    </p:spTree>
    <p:extLst>
      <p:ext uri="{BB962C8B-B14F-4D97-AF65-F5344CB8AC3E}">
        <p14:creationId xmlns:p14="http://schemas.microsoft.com/office/powerpoint/2010/main" val="25371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solidFill>
                  <a:prstClr val="black"/>
                </a:solidFill>
              </a:rPr>
              <a:t>Another purpose of combining data collection methods is to confirm or reject initial or unexpected  findings from qualitative or quantitative work, this is known as triangulation.  With Triangulation, both qualitative and quantitative data collection methods are used simultaneously, with the methods building </a:t>
            </a:r>
            <a:r>
              <a:rPr lang="en-US" dirty="0" smtClean="0">
                <a:solidFill>
                  <a:prstClr val="black"/>
                </a:solidFill>
              </a:rPr>
              <a:t>credibility </a:t>
            </a:r>
            <a:r>
              <a:rPr lang="en-US" dirty="0">
                <a:solidFill>
                  <a:prstClr val="black"/>
                </a:solidFill>
              </a:rPr>
              <a:t>in your evaluation findings because you are able to provide explanation for your findings.  Qualitative data provides “depth” that complements more general findings found in quantitative data; furthermore, mixed methodology allows for a diversity of viewpoints to be presented; reflecting relationships and meaning related to processes and outcomes.  </a:t>
            </a:r>
          </a:p>
          <a:p>
            <a:endParaRPr lang="en-US" dirty="0" smtClean="0"/>
          </a:p>
          <a:p>
            <a:pPr defTabSz="934974">
              <a:defRPr/>
            </a:pPr>
            <a:r>
              <a:rPr lang="en-US" dirty="0">
                <a:solidFill>
                  <a:prstClr val="black"/>
                </a:solidFill>
              </a:rPr>
              <a:t>There are multiple combinations of data collection methods you can decide to use, just be sure to plan in advance how you integrate the two methods, or have a plan for how each selected method will build upon the previous one and improve your evaluation efforts.   </a:t>
            </a:r>
          </a:p>
          <a:p>
            <a:endParaRPr lang="en-US" dirty="0" smtClean="0"/>
          </a:p>
        </p:txBody>
      </p:sp>
      <p:sp>
        <p:nvSpPr>
          <p:cNvPr id="4" name="Slide Number Placeholder 3"/>
          <p:cNvSpPr>
            <a:spLocks noGrp="1"/>
          </p:cNvSpPr>
          <p:nvPr>
            <p:ph type="sldNum" sz="quarter" idx="10"/>
          </p:nvPr>
        </p:nvSpPr>
        <p:spPr/>
        <p:txBody>
          <a:bodyPr/>
          <a:lstStyle/>
          <a:p>
            <a:fld id="{13B9617F-D20E-4797-9645-1C1ECEBC8E75}" type="slidenum">
              <a:rPr lang="en-US" smtClean="0"/>
              <a:pPr/>
              <a:t>11</a:t>
            </a:fld>
            <a:endParaRPr lang="en-US"/>
          </a:p>
        </p:txBody>
      </p:sp>
    </p:spTree>
    <p:extLst>
      <p:ext uri="{BB962C8B-B14F-4D97-AF65-F5344CB8AC3E}">
        <p14:creationId xmlns:p14="http://schemas.microsoft.com/office/powerpoint/2010/main" val="264206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The various data collection methods and mixed-method evaluation approaches provide numerous ways to gather the information that you need to answer your specific evaluation questions.   Keep in mind that the questions we choose to ask drives the indicators we examine, how we collect data, and ultimately the information we receive, which in turn drives our actions.    </a:t>
            </a:r>
          </a:p>
          <a:p>
            <a:endParaRPr lang="en-US" baseline="0" dirty="0" smtClean="0"/>
          </a:p>
          <a:p>
            <a:r>
              <a:rPr lang="en-US" baseline="0" dirty="0" smtClean="0"/>
              <a:t>Once you have determined your evaluation questions, then you will have to consider the appropriate indicators that you can measure to gather the information necessary to answer your question</a:t>
            </a:r>
            <a:r>
              <a:rPr lang="en-US" b="0" baseline="0" dirty="0" smtClean="0"/>
              <a:t>. In program evaluation, indicators are tangible things we can see, hear, or read that demonstrate the outcome.  </a:t>
            </a:r>
          </a:p>
          <a:p>
            <a:endParaRPr lang="en-US" dirty="0"/>
          </a:p>
          <a:p>
            <a:r>
              <a:rPr lang="en-US" dirty="0" smtClean="0"/>
              <a:t>Process </a:t>
            </a:r>
            <a:r>
              <a:rPr lang="en-US" dirty="0"/>
              <a:t>indicators monitor how well the program is implemented, if it is reaching the intended target population and if it is of an acceptable quality. Process indicators may include things like client satisfaction or number of participants in a class. Outcome indicators are used to assess if the program outcomes or goals have been achieved and are therefore more likely to include actual behaviors, health status and quality of life.  </a:t>
            </a:r>
          </a:p>
          <a:p>
            <a:endParaRPr lang="en-US" dirty="0"/>
          </a:p>
          <a:p>
            <a:r>
              <a:rPr lang="en-US" dirty="0"/>
              <a:t>The data collection method that we select should be best approach that will lead us to gather the information we need to answer our evaluation questions.  We should keep in mind the most efficient way to collect the data we need, considering the amount of  time needed , cost, and available resources.    </a:t>
            </a:r>
            <a:endParaRPr lang="en-US" baseline="0" dirty="0" smtClean="0"/>
          </a:p>
          <a:p>
            <a:endParaRPr lang="en-US" baseline="0" dirty="0" smtClean="0"/>
          </a:p>
          <a:p>
            <a:r>
              <a:rPr lang="en-US" dirty="0" smtClean="0"/>
              <a:t>Next, we</a:t>
            </a:r>
            <a:r>
              <a:rPr lang="en-US" baseline="0" dirty="0" smtClean="0"/>
              <a:t> have provided a few scenarios to help you practice weighing the considerations for selecting an appropriate data collection method based on given a evaluation question and indicators.  </a:t>
            </a:r>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12</a:t>
            </a:fld>
            <a:endParaRPr lang="en-US"/>
          </a:p>
        </p:txBody>
      </p:sp>
    </p:spTree>
    <p:extLst>
      <p:ext uri="{BB962C8B-B14F-4D97-AF65-F5344CB8AC3E}">
        <p14:creationId xmlns:p14="http://schemas.microsoft.com/office/powerpoint/2010/main" val="85849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say we</a:t>
            </a:r>
            <a:r>
              <a:rPr lang="en-US" b="1" baseline="0" dirty="0" smtClean="0"/>
              <a:t> are </a:t>
            </a:r>
            <a:r>
              <a:rPr lang="en-US" b="1" dirty="0" smtClean="0"/>
              <a:t>conducting a</a:t>
            </a:r>
            <a:r>
              <a:rPr lang="en-US" b="1" baseline="0" dirty="0" smtClean="0"/>
              <a:t> process (or implementation) evaluation of our Gathering of Native Americans  (GONA) activities because we want to assess what outreach activities had the greatest reach for our community-based substance abuse prevention activities to report to our Board of Directors.   </a:t>
            </a:r>
            <a:r>
              <a:rPr lang="en-US" b="1" dirty="0" smtClean="0"/>
              <a:t> </a:t>
            </a:r>
          </a:p>
          <a:p>
            <a:endParaRPr lang="en-US" b="1" dirty="0" smtClean="0"/>
          </a:p>
          <a:p>
            <a:r>
              <a:rPr lang="en-US" dirty="0" smtClean="0"/>
              <a:t>Staff</a:t>
            </a:r>
            <a:r>
              <a:rPr lang="en-US" baseline="0" dirty="0" smtClean="0"/>
              <a:t> could have brainstormed this list of indicators they feel are good signs of effectiveness of their Gathering of Native Americans outreach efforts. Think about the data collection methods we introduced earlier in today’s session, which approach do you think is most effective and efficient in answering this evaluation question?</a:t>
            </a:r>
            <a:endParaRPr lang="en-US" dirty="0" smtClean="0"/>
          </a:p>
        </p:txBody>
      </p:sp>
      <p:sp>
        <p:nvSpPr>
          <p:cNvPr id="4" name="Slide Number Placeholder 3"/>
          <p:cNvSpPr>
            <a:spLocks noGrp="1"/>
          </p:cNvSpPr>
          <p:nvPr>
            <p:ph type="sldNum" sz="quarter" idx="10"/>
          </p:nvPr>
        </p:nvSpPr>
        <p:spPr/>
        <p:txBody>
          <a:bodyPr/>
          <a:lstStyle/>
          <a:p>
            <a:fld id="{13B9617F-D20E-4797-9645-1C1ECEBC8E75}" type="slidenum">
              <a:rPr lang="en-US" smtClean="0"/>
              <a:pPr/>
              <a:t>13</a:t>
            </a:fld>
            <a:endParaRPr lang="en-US"/>
          </a:p>
        </p:txBody>
      </p:sp>
    </p:spTree>
    <p:extLst>
      <p:ext uri="{BB962C8B-B14F-4D97-AF65-F5344CB8AC3E}">
        <p14:creationId xmlns:p14="http://schemas.microsoft.com/office/powerpoint/2010/main" val="204006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solidFill>
                  <a:prstClr val="black"/>
                </a:solidFill>
              </a:rPr>
              <a:t>In this scenario, Document Review would be appropriate because evaluators could refer to items such as attendance logs, summary reports of outreach activities, materials used for outreach, and even website or social media activity to evaluate the effectiveness of outreach activities to recruit youth to participate in GONA activities to prevent substance abuse.  </a:t>
            </a:r>
          </a:p>
          <a:p>
            <a:pPr defTabSz="934974"/>
            <a:endParaRPr lang="en-US" dirty="0">
              <a:solidFill>
                <a:prstClr val="black"/>
              </a:solidFill>
            </a:endParaRPr>
          </a:p>
          <a:p>
            <a:pPr defTabSz="934974"/>
            <a:r>
              <a:rPr lang="en-US" dirty="0">
                <a:solidFill>
                  <a:prstClr val="black"/>
                </a:solidFill>
              </a:rPr>
              <a:t>Document review requires clearly defining the data that you are seeking, looking through the records that store that information, and then quantifying the number of times a specific measurable action occurs.   For example, staff could analyze how many youth sign up to join their list serve when completing community-based outreach activities at different locations.  </a:t>
            </a:r>
          </a:p>
          <a:p>
            <a:pPr defTabSz="934974"/>
            <a:endParaRPr lang="en-US" dirty="0">
              <a:solidFill>
                <a:prstClr val="black"/>
              </a:solidFill>
            </a:endParaRPr>
          </a:p>
          <a:p>
            <a:pPr defTabSz="934974"/>
            <a:r>
              <a:rPr lang="en-US" dirty="0">
                <a:solidFill>
                  <a:prstClr val="black"/>
                </a:solidFill>
              </a:rPr>
              <a:t>While there are multiple approaches to gather the data that you need to collect, you want to opt for the method that will best answer your questions, has the least burden on clients and staff, and which you have the resources to gather and analyze.  </a:t>
            </a:r>
          </a:p>
          <a:p>
            <a:pPr defTabSz="934974">
              <a:defRPr/>
            </a:pPr>
            <a:endParaRPr lang="en-US" dirty="0">
              <a:solidFill>
                <a:prstClr val="black"/>
              </a:solidFill>
            </a:endParaRPr>
          </a:p>
          <a:p>
            <a:r>
              <a:rPr lang="en-US" dirty="0" smtClean="0"/>
              <a:t>Let’s</a:t>
            </a:r>
            <a:r>
              <a:rPr lang="en-US" baseline="0" dirty="0" smtClean="0"/>
              <a:t> try one more exercise for weighing the considerations for selecting a data collection method together.</a:t>
            </a:r>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14</a:t>
            </a:fld>
            <a:endParaRPr lang="en-US"/>
          </a:p>
        </p:txBody>
      </p:sp>
    </p:spTree>
    <p:extLst>
      <p:ext uri="{BB962C8B-B14F-4D97-AF65-F5344CB8AC3E}">
        <p14:creationId xmlns:p14="http://schemas.microsoft.com/office/powerpoint/2010/main" val="71524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say we are evaluating</a:t>
            </a:r>
            <a:r>
              <a:rPr lang="en-US" b="1" baseline="0" dirty="0" smtClean="0"/>
              <a:t> short-term outcomes of clients maintaining sobriety after discharge from inpatient substance abuse treatment because we want to identify challenges to maintaining</a:t>
            </a:r>
            <a:r>
              <a:rPr lang="en-US" b="1" dirty="0" smtClean="0"/>
              <a:t> sobriety</a:t>
            </a:r>
            <a:r>
              <a:rPr lang="en-US" b="1" baseline="0" dirty="0" smtClean="0"/>
              <a:t> following treatment </a:t>
            </a:r>
            <a:r>
              <a:rPr lang="en-US" b="1" dirty="0" smtClean="0"/>
              <a:t>in order to improve aftercare support.</a:t>
            </a:r>
            <a:r>
              <a:rPr lang="en-US" dirty="0" smtClean="0"/>
              <a:t> </a:t>
            </a:r>
            <a:endParaRPr lang="en-US" b="1" baseline="0" dirty="0" smtClean="0"/>
          </a:p>
          <a:p>
            <a:endParaRPr lang="en-US" b="1" baseline="0" dirty="0" smtClean="0"/>
          </a:p>
          <a:p>
            <a:r>
              <a:rPr lang="en-US" dirty="0" smtClean="0"/>
              <a:t>Based on the list of indicators</a:t>
            </a:r>
            <a:r>
              <a:rPr lang="en-US" baseline="0" dirty="0" smtClean="0"/>
              <a:t> presented, which data collection method covered in today’s session is the most effective and efficient approach to gather information about clients to answer our evaluation question?  </a:t>
            </a:r>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15</a:t>
            </a:fld>
            <a:endParaRPr lang="en-US"/>
          </a:p>
        </p:txBody>
      </p:sp>
    </p:spTree>
    <p:extLst>
      <p:ext uri="{BB962C8B-B14F-4D97-AF65-F5344CB8AC3E}">
        <p14:creationId xmlns:p14="http://schemas.microsoft.com/office/powerpoint/2010/main" val="241610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974"/>
            <a:r>
              <a:rPr lang="en-US" dirty="0">
                <a:solidFill>
                  <a:prstClr val="black"/>
                </a:solidFill>
              </a:rPr>
              <a:t>Conducting a focus group with </a:t>
            </a:r>
            <a:r>
              <a:rPr lang="en-US" dirty="0" smtClean="0">
                <a:solidFill>
                  <a:prstClr val="black"/>
                </a:solidFill>
              </a:rPr>
              <a:t>current</a:t>
            </a:r>
            <a:r>
              <a:rPr lang="en-US" baseline="0" dirty="0" smtClean="0">
                <a:solidFill>
                  <a:prstClr val="black"/>
                </a:solidFill>
              </a:rPr>
              <a:t> program participants in aftercare services</a:t>
            </a:r>
            <a:r>
              <a:rPr lang="en-US" dirty="0" smtClean="0">
                <a:solidFill>
                  <a:prstClr val="black"/>
                </a:solidFill>
              </a:rPr>
              <a:t> </a:t>
            </a:r>
            <a:r>
              <a:rPr lang="en-US" dirty="0">
                <a:solidFill>
                  <a:prstClr val="black"/>
                </a:solidFill>
              </a:rPr>
              <a:t>is a good method to answer this type of evaluation question. The </a:t>
            </a:r>
            <a:r>
              <a:rPr lang="en-US" dirty="0" smtClean="0">
                <a:solidFill>
                  <a:prstClr val="black"/>
                </a:solidFill>
              </a:rPr>
              <a:t>focus group moderator </a:t>
            </a:r>
            <a:r>
              <a:rPr lang="en-US" dirty="0">
                <a:solidFill>
                  <a:prstClr val="black"/>
                </a:solidFill>
              </a:rPr>
              <a:t>could ask </a:t>
            </a:r>
            <a:r>
              <a:rPr lang="en-US" dirty="0" smtClean="0">
                <a:solidFill>
                  <a:prstClr val="black"/>
                </a:solidFill>
              </a:rPr>
              <a:t>participants </a:t>
            </a:r>
            <a:r>
              <a:rPr lang="en-US" dirty="0">
                <a:solidFill>
                  <a:prstClr val="black"/>
                </a:solidFill>
              </a:rPr>
              <a:t>about the challenges they face </a:t>
            </a:r>
            <a:r>
              <a:rPr lang="en-US" dirty="0" smtClean="0">
                <a:solidFill>
                  <a:prstClr val="black"/>
                </a:solidFill>
              </a:rPr>
              <a:t>while</a:t>
            </a:r>
            <a:r>
              <a:rPr lang="en-US" baseline="0" dirty="0" smtClean="0">
                <a:solidFill>
                  <a:prstClr val="black"/>
                </a:solidFill>
              </a:rPr>
              <a:t> striving to maintain their sobriety, particularly how they are managing their stress while abstaining from alcohol and substance abuse.</a:t>
            </a:r>
            <a:r>
              <a:rPr lang="en-US" dirty="0" smtClean="0">
                <a:solidFill>
                  <a:prstClr val="black"/>
                </a:solidFill>
              </a:rPr>
              <a:t> </a:t>
            </a:r>
            <a:endParaRPr lang="en-US" dirty="0">
              <a:solidFill>
                <a:prstClr val="black"/>
              </a:solidFill>
            </a:endParaRPr>
          </a:p>
          <a:p>
            <a:pPr defTabSz="934974"/>
            <a:endParaRPr lang="en-US" dirty="0">
              <a:solidFill>
                <a:prstClr val="black"/>
              </a:solidFill>
            </a:endParaRPr>
          </a:p>
          <a:p>
            <a:pPr defTabSz="934974"/>
            <a:r>
              <a:rPr lang="en-US" dirty="0">
                <a:solidFill>
                  <a:prstClr val="black"/>
                </a:solidFill>
              </a:rPr>
              <a:t>Focus groups provide a relatively cheap, quick way to gather qualitative data from multiple people.  In this scenario, a focus group would offer in-depth information </a:t>
            </a:r>
            <a:r>
              <a:rPr lang="en-US" dirty="0" smtClean="0">
                <a:solidFill>
                  <a:prstClr val="black"/>
                </a:solidFill>
              </a:rPr>
              <a:t>about the</a:t>
            </a:r>
            <a:r>
              <a:rPr lang="en-US" baseline="0" dirty="0" smtClean="0">
                <a:solidFill>
                  <a:prstClr val="black"/>
                </a:solidFill>
              </a:rPr>
              <a:t> coping skills they perceive to be the most helpful in maintaining sobriety, and how they have managed their self-care throughout the process.</a:t>
            </a:r>
            <a:r>
              <a:rPr lang="en-US" dirty="0" smtClean="0">
                <a:solidFill>
                  <a:prstClr val="black"/>
                </a:solidFill>
              </a:rPr>
              <a:t>  </a:t>
            </a:r>
            <a:r>
              <a:rPr lang="en-US" dirty="0">
                <a:solidFill>
                  <a:prstClr val="black"/>
                </a:solidFill>
              </a:rPr>
              <a:t>During the focus group, </a:t>
            </a:r>
            <a:r>
              <a:rPr lang="en-US" dirty="0" smtClean="0">
                <a:solidFill>
                  <a:prstClr val="black"/>
                </a:solidFill>
              </a:rPr>
              <a:t>the</a:t>
            </a:r>
            <a:r>
              <a:rPr lang="en-US" baseline="0" dirty="0" smtClean="0">
                <a:solidFill>
                  <a:prstClr val="black"/>
                </a:solidFill>
              </a:rPr>
              <a:t> moderator</a:t>
            </a:r>
            <a:r>
              <a:rPr lang="en-US" dirty="0" smtClean="0">
                <a:solidFill>
                  <a:prstClr val="black"/>
                </a:solidFill>
              </a:rPr>
              <a:t> </a:t>
            </a:r>
            <a:r>
              <a:rPr lang="en-US" dirty="0">
                <a:solidFill>
                  <a:prstClr val="black"/>
                </a:solidFill>
              </a:rPr>
              <a:t>would be able </a:t>
            </a:r>
            <a:r>
              <a:rPr lang="en-US" dirty="0" smtClean="0">
                <a:solidFill>
                  <a:prstClr val="black"/>
                </a:solidFill>
              </a:rPr>
              <a:t>to ask</a:t>
            </a:r>
            <a:r>
              <a:rPr lang="en-US" baseline="0" dirty="0" smtClean="0">
                <a:solidFill>
                  <a:prstClr val="black"/>
                </a:solidFill>
              </a:rPr>
              <a:t> questions and use probes to stimulate conversation</a:t>
            </a:r>
            <a:r>
              <a:rPr lang="en-US" dirty="0" smtClean="0">
                <a:solidFill>
                  <a:prstClr val="black"/>
                </a:solidFill>
              </a:rPr>
              <a:t> about</a:t>
            </a:r>
            <a:r>
              <a:rPr lang="en-US" baseline="0" dirty="0" smtClean="0">
                <a:solidFill>
                  <a:prstClr val="black"/>
                </a:solidFill>
              </a:rPr>
              <a:t> each person’s</a:t>
            </a:r>
            <a:r>
              <a:rPr lang="en-US" dirty="0" smtClean="0">
                <a:solidFill>
                  <a:prstClr val="black"/>
                </a:solidFill>
              </a:rPr>
              <a:t> </a:t>
            </a:r>
            <a:r>
              <a:rPr lang="en-US" dirty="0">
                <a:solidFill>
                  <a:prstClr val="black"/>
                </a:solidFill>
              </a:rPr>
              <a:t>unique </a:t>
            </a:r>
            <a:r>
              <a:rPr lang="en-US" dirty="0" smtClean="0">
                <a:solidFill>
                  <a:prstClr val="black"/>
                </a:solidFill>
              </a:rPr>
              <a:t>stressors</a:t>
            </a:r>
            <a:r>
              <a:rPr lang="en-US" baseline="0" dirty="0" smtClean="0">
                <a:solidFill>
                  <a:prstClr val="black"/>
                </a:solidFill>
              </a:rPr>
              <a:t> and</a:t>
            </a:r>
            <a:r>
              <a:rPr lang="en-US" dirty="0" smtClean="0">
                <a:solidFill>
                  <a:prstClr val="black"/>
                </a:solidFill>
              </a:rPr>
              <a:t> how they are coping with those challenges. </a:t>
            </a:r>
            <a:r>
              <a:rPr lang="en-US" baseline="0" dirty="0" smtClean="0">
                <a:solidFill>
                  <a:prstClr val="black"/>
                </a:solidFill>
              </a:rPr>
              <a:t> C</a:t>
            </a:r>
            <a:r>
              <a:rPr lang="en-US" dirty="0" smtClean="0">
                <a:solidFill>
                  <a:prstClr val="black"/>
                </a:solidFill>
              </a:rPr>
              <a:t>ollectively </a:t>
            </a:r>
            <a:r>
              <a:rPr lang="en-US" dirty="0">
                <a:solidFill>
                  <a:prstClr val="black"/>
                </a:solidFill>
              </a:rPr>
              <a:t>their feedback can help </a:t>
            </a:r>
            <a:r>
              <a:rPr lang="en-US" dirty="0" smtClean="0">
                <a:solidFill>
                  <a:prstClr val="black"/>
                </a:solidFill>
              </a:rPr>
              <a:t>program supervisors </a:t>
            </a:r>
            <a:r>
              <a:rPr lang="en-US" dirty="0">
                <a:solidFill>
                  <a:prstClr val="black"/>
                </a:solidFill>
              </a:rPr>
              <a:t>and administrators </a:t>
            </a:r>
            <a:r>
              <a:rPr lang="en-US" dirty="0" smtClean="0">
                <a:solidFill>
                  <a:prstClr val="black"/>
                </a:solidFill>
              </a:rPr>
              <a:t>to</a:t>
            </a:r>
            <a:r>
              <a:rPr lang="en-US" baseline="0" dirty="0" smtClean="0">
                <a:solidFill>
                  <a:prstClr val="black"/>
                </a:solidFill>
              </a:rPr>
              <a:t> integrate coping skills perceived to be the most helpful into their aftercare services and programming.</a:t>
            </a:r>
            <a:endParaRPr lang="en-US" dirty="0">
              <a:solidFill>
                <a:prstClr val="black"/>
              </a:solidFill>
            </a:endParaRPr>
          </a:p>
          <a:p>
            <a:endParaRPr lang="en-US" dirty="0" smtClean="0"/>
          </a:p>
          <a:p>
            <a:pPr defTabSz="934974"/>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16</a:t>
            </a:fld>
            <a:endParaRPr lang="en-US"/>
          </a:p>
        </p:txBody>
      </p:sp>
    </p:spTree>
    <p:extLst>
      <p:ext uri="{BB962C8B-B14F-4D97-AF65-F5344CB8AC3E}">
        <p14:creationId xmlns:p14="http://schemas.microsoft.com/office/powerpoint/2010/main" val="242097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4974">
              <a:defRPr/>
            </a:pPr>
            <a:r>
              <a:rPr lang="en-US" baseline="0" dirty="0" smtClean="0"/>
              <a:t>Today we briefly introduced a lot of information on the principles of data collection and things to consider when choosing a data collection method as well as qualitative and quantitative methods. </a:t>
            </a:r>
          </a:p>
          <a:p>
            <a:pPr defTabSz="934974">
              <a:defRPr/>
            </a:pPr>
            <a:endParaRPr lang="en-US" baseline="0" dirty="0" smtClean="0"/>
          </a:p>
          <a:p>
            <a:pPr defTabSz="934974">
              <a:defRPr/>
            </a:pPr>
            <a:r>
              <a:rPr lang="en-US" baseline="0" dirty="0" smtClean="0"/>
              <a:t>The most important principle to remember when collecting data is respect; this includes respecting the people or places from which you are colleting the data by clearing communicating the purpose and uses of the evaluation and what will happen to their data. Respect also includes respect for the larger community by ensuring that your program evaluation is culturally responsive, keeping the needs, strengths, priorities and interests of the community.</a:t>
            </a:r>
          </a:p>
          <a:p>
            <a:pPr defTabSz="934974">
              <a:defRPr/>
            </a:pPr>
            <a:endParaRPr lang="en-US" baseline="0" dirty="0" smtClean="0"/>
          </a:p>
          <a:p>
            <a:pPr defTabSz="934974">
              <a:defRPr/>
            </a:pPr>
            <a:r>
              <a:rPr lang="en-US" dirty="0">
                <a:solidFill>
                  <a:prstClr val="black"/>
                </a:solidFill>
              </a:rPr>
              <a:t>Be sure to choose the best method that fits your evaluation question. Remember that both qualitative and quantitative methods can provide valuable information when conducted well. Also, consider using a mixed-method approach, which offers the benefit of enhancing the strengths and  balancing out the weaknesses of each approach, and will increase the validity and add depth to your findings. The information need to answer your questions, where or who has the information, your available resources, and how much time you have should drive your method selection. </a:t>
            </a:r>
          </a:p>
          <a:p>
            <a:pPr defTabSz="934974">
              <a:defRPr/>
            </a:pPr>
            <a:r>
              <a:rPr lang="en-US" dirty="0">
                <a:solidFill>
                  <a:prstClr val="black"/>
                </a:solidFill>
              </a:rPr>
              <a:t> </a:t>
            </a:r>
          </a:p>
          <a:p>
            <a:endParaRPr lang="en-US" baseline="0" dirty="0" smtClean="0"/>
          </a:p>
          <a:p>
            <a:r>
              <a:rPr lang="en-US" baseline="0" dirty="0" smtClean="0"/>
              <a:t>I’d like to thank each of you for joining. At the end of this slide deck are a list of resources to support evaluation efforts. I am going to open up the line for questions, comments, and discussion. </a:t>
            </a:r>
          </a:p>
        </p:txBody>
      </p:sp>
      <p:sp>
        <p:nvSpPr>
          <p:cNvPr id="4" name="Slide Number Placeholder 3"/>
          <p:cNvSpPr>
            <a:spLocks noGrp="1"/>
          </p:cNvSpPr>
          <p:nvPr>
            <p:ph type="sldNum" sz="quarter" idx="10"/>
          </p:nvPr>
        </p:nvSpPr>
        <p:spPr/>
        <p:txBody>
          <a:bodyPr/>
          <a:lstStyle/>
          <a:p>
            <a:fld id="{13B9617F-D20E-4797-9645-1C1ECEBC8E75}" type="slidenum">
              <a:rPr lang="en-US" smtClean="0"/>
              <a:pPr/>
              <a:t>17</a:t>
            </a:fld>
            <a:endParaRPr lang="en-US"/>
          </a:p>
        </p:txBody>
      </p:sp>
    </p:spTree>
    <p:extLst>
      <p:ext uri="{BB962C8B-B14F-4D97-AF65-F5344CB8AC3E}">
        <p14:creationId xmlns:p14="http://schemas.microsoft.com/office/powerpoint/2010/main" val="2736983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At conclusion of questions: </a:t>
            </a:r>
            <a:r>
              <a:rPr lang="en-US" dirty="0" smtClean="0"/>
              <a:t>UIHI Staff are offering individual</a:t>
            </a:r>
            <a:r>
              <a:rPr lang="en-US" baseline="0" dirty="0" smtClean="0"/>
              <a:t> consultation </a:t>
            </a:r>
            <a:r>
              <a:rPr lang="en-US" dirty="0" smtClean="0"/>
              <a:t>on program</a:t>
            </a:r>
            <a:r>
              <a:rPr lang="en-US" baseline="0" dirty="0" smtClean="0"/>
              <a:t> evaluation</a:t>
            </a:r>
            <a:r>
              <a:rPr lang="en-US" dirty="0" smtClean="0"/>
              <a:t> for staff at Urban Indian Health Organizations. Please contact Julie Loughran to find out more about this free service. She can be reached at 206-812-3042 or </a:t>
            </a:r>
            <a:r>
              <a:rPr lang="en-US" u="sng" dirty="0" smtClean="0">
                <a:hlinkClick r:id="rId3"/>
              </a:rPr>
              <a:t>juliel@uihi.org</a:t>
            </a:r>
            <a:r>
              <a:rPr lang="en-US" dirty="0" smtClean="0"/>
              <a:t>.   </a:t>
            </a:r>
          </a:p>
          <a:p>
            <a:pPr eaLnBrk="1" hangingPunct="1">
              <a:spcBef>
                <a:spcPct val="0"/>
              </a:spcBef>
            </a:pPr>
            <a:endParaRPr lang="en-US" dirty="0" smtClean="0"/>
          </a:p>
          <a:p>
            <a:pPr eaLnBrk="1" hangingPunct="1">
              <a:spcBef>
                <a:spcPct val="0"/>
              </a:spcBef>
            </a:pPr>
            <a:r>
              <a:rPr lang="en-US" dirty="0" smtClean="0"/>
              <a:t>Once again thank you for joining We would love to have you join us again next</a:t>
            </a:r>
            <a:r>
              <a:rPr lang="en-US" baseline="0" dirty="0" smtClean="0"/>
              <a:t> Tuesday, August 26 at 12pm PST for the next installment that will cover analyzing and sharing data collection.  </a:t>
            </a:r>
            <a:endParaRPr lang="en-US" dirty="0"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560C29-24D2-4EC0-AE3B-5774F6375DA3}" type="slidenum">
              <a:rPr lang="en-US">
                <a:cs typeface="Arial" charset="0"/>
              </a:rPr>
              <a:pPr fontAlgn="base">
                <a:spcBef>
                  <a:spcPct val="0"/>
                </a:spcBef>
                <a:spcAft>
                  <a:spcPct val="0"/>
                </a:spcAft>
                <a:defRPr/>
              </a:pPr>
              <a:t>18</a:t>
            </a:fld>
            <a:endParaRPr lang="en-US">
              <a:cs typeface="Arial" charset="0"/>
            </a:endParaRPr>
          </a:p>
        </p:txBody>
      </p:sp>
    </p:spTree>
    <p:extLst>
      <p:ext uri="{BB962C8B-B14F-4D97-AF65-F5344CB8AC3E}">
        <p14:creationId xmlns:p14="http://schemas.microsoft.com/office/powerpoint/2010/main" val="1582688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links to resources that provide detailed guides for choosing a data collection method, templates for standardized data tools, and frameworks to support a culturally-responsive evaluation. </a:t>
            </a:r>
          </a:p>
          <a:p>
            <a:endParaRPr lang="en-US" dirty="0" smtClean="0"/>
          </a:p>
          <a:p>
            <a:endParaRPr lang="en-US" dirty="0"/>
          </a:p>
          <a:p>
            <a:r>
              <a:rPr lang="en-US" dirty="0" smtClean="0"/>
              <a:t>Keeping in line with today’s session on gathering credible data, we would appreciate it if you could please take a few minutes to complete the survey that will appear on your screen to help us improve future webinars.  Thank you so much for joining us today!  </a:t>
            </a:r>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19</a:t>
            </a:fld>
            <a:endParaRPr lang="en-US"/>
          </a:p>
        </p:txBody>
      </p:sp>
    </p:spTree>
    <p:extLst>
      <p:ext uri="{BB962C8B-B14F-4D97-AF65-F5344CB8AC3E}">
        <p14:creationId xmlns:p14="http://schemas.microsoft.com/office/powerpoint/2010/main" val="310981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objectives of this session are to:</a:t>
            </a:r>
          </a:p>
          <a:p>
            <a:r>
              <a:rPr lang="en-US" dirty="0" smtClean="0"/>
              <a:t>Describe how data collection fits into program evaluation,</a:t>
            </a:r>
          </a:p>
          <a:p>
            <a:pPr defTabSz="934974">
              <a:defRPr/>
            </a:pPr>
            <a:r>
              <a:rPr lang="en-US" baseline="0" dirty="0" smtClean="0"/>
              <a:t>Discuss general principles of data collection </a:t>
            </a:r>
          </a:p>
          <a:p>
            <a:pPr defTabSz="934974">
              <a:defRPr/>
            </a:pPr>
            <a:r>
              <a:rPr lang="en-US" dirty="0"/>
              <a:t>Discuss considerations for selecting the right data collection methods for you, and </a:t>
            </a:r>
          </a:p>
          <a:p>
            <a:r>
              <a:rPr lang="en-US" baseline="0" dirty="0" smtClean="0"/>
              <a:t>Overview of qualitative and quantitative data collection methods</a:t>
            </a:r>
          </a:p>
          <a:p>
            <a:endParaRPr lang="en-US" dirty="0"/>
          </a:p>
          <a:p>
            <a:r>
              <a:rPr lang="en-US" dirty="0" smtClean="0"/>
              <a:t>I will present for about half an hour and then we will open the line up for questions and comments at the end of the webinar, so please write your questions down as we go along, or submit them using the chat feature.  When you close out of this webinar an evaluation survey will appear on your screen.  I would greatly appreciate if everyone would complete that survey as it is important for helping to improve future webinars. </a:t>
            </a:r>
          </a:p>
        </p:txBody>
      </p:sp>
      <p:sp>
        <p:nvSpPr>
          <p:cNvPr id="4" name="Slide Number Placeholder 3"/>
          <p:cNvSpPr>
            <a:spLocks noGrp="1"/>
          </p:cNvSpPr>
          <p:nvPr>
            <p:ph type="sldNum" sz="quarter" idx="10"/>
          </p:nvPr>
        </p:nvSpPr>
        <p:spPr/>
        <p:txBody>
          <a:bodyPr/>
          <a:lstStyle/>
          <a:p>
            <a:fld id="{13B9617F-D20E-4797-9645-1C1ECEBC8E75}" type="slidenum">
              <a:rPr lang="en-US" smtClean="0"/>
              <a:pPr/>
              <a:t>2</a:t>
            </a:fld>
            <a:endParaRPr lang="en-US"/>
          </a:p>
        </p:txBody>
      </p:sp>
    </p:spTree>
    <p:extLst>
      <p:ext uri="{BB962C8B-B14F-4D97-AF65-F5344CB8AC3E}">
        <p14:creationId xmlns:p14="http://schemas.microsoft.com/office/powerpoint/2010/main" val="2110472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8F2EF24-9DBC-484C-9DCA-BDD1B1AAF816}" type="slidenum">
              <a:rPr lang="en-US">
                <a:latin typeface="Arial" pitchFamily="34" charset="0"/>
                <a:cs typeface="Arial" pitchFamily="34" charset="0"/>
              </a:rPr>
              <a:pPr/>
              <a:t>20</a:t>
            </a:fld>
            <a:endParaRPr lang="en-US">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a:xfrm>
            <a:off x="1196975" y="696913"/>
            <a:ext cx="4657725" cy="3494087"/>
          </a:xfrm>
          <a:ln/>
        </p:spPr>
      </p:sp>
      <p:sp>
        <p:nvSpPr>
          <p:cNvPr id="59396" name="Rectangle 3"/>
          <p:cNvSpPr>
            <a:spLocks noGrp="1" noChangeArrowheads="1"/>
          </p:cNvSpPr>
          <p:nvPr>
            <p:ph type="body" idx="1"/>
          </p:nvPr>
        </p:nvSpPr>
        <p:spPr>
          <a:xfrm>
            <a:off x="940756" y="4422459"/>
            <a:ext cx="5171754" cy="4190367"/>
          </a:xfrm>
          <a:noFill/>
          <a:ln/>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7650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t>B</a:t>
            </a:r>
            <a:r>
              <a:rPr lang="en-US" dirty="0" smtClean="0"/>
              <a:t>efore we discuss data collection methods, it will be helpful for us to have a common</a:t>
            </a:r>
            <a:r>
              <a:rPr lang="en-US" baseline="0" dirty="0" smtClean="0"/>
              <a:t> </a:t>
            </a:r>
            <a:r>
              <a:rPr lang="en-US" dirty="0" smtClean="0"/>
              <a:t>definition of evaluation and understand how data collection fits into program evaluation.</a:t>
            </a:r>
          </a:p>
          <a:p>
            <a:pPr eaLnBrk="1" hangingPunct="1">
              <a:spcBef>
                <a:spcPct val="0"/>
              </a:spcBef>
            </a:pPr>
            <a:r>
              <a:rPr lang="en-US" dirty="0" smtClean="0"/>
              <a:t> </a:t>
            </a:r>
          </a:p>
          <a:p>
            <a:pPr eaLnBrk="1" hangingPunct="1">
              <a:spcBef>
                <a:spcPct val="0"/>
              </a:spcBef>
            </a:pPr>
            <a:r>
              <a:rPr lang="en-US" dirty="0" smtClean="0"/>
              <a:t>Evaluation is a systematic way of collecting information about the characteristics, activities, products, and outcomes of a program to: </a:t>
            </a:r>
          </a:p>
          <a:p>
            <a:pPr eaLnBrk="1" hangingPunct="1">
              <a:spcBef>
                <a:spcPct val="0"/>
              </a:spcBef>
            </a:pPr>
            <a:r>
              <a:rPr lang="en-US" dirty="0" smtClean="0"/>
              <a:t>Make</a:t>
            </a:r>
            <a:r>
              <a:rPr lang="en-US" baseline="0" dirty="0" smtClean="0"/>
              <a:t> judgments </a:t>
            </a:r>
            <a:endParaRPr lang="en-US" dirty="0" smtClean="0"/>
          </a:p>
          <a:p>
            <a:pPr eaLnBrk="1" hangingPunct="1">
              <a:spcBef>
                <a:spcPct val="0"/>
              </a:spcBef>
            </a:pPr>
            <a:r>
              <a:rPr lang="en-US" dirty="0" smtClean="0"/>
              <a:t>Make improvements</a:t>
            </a:r>
          </a:p>
          <a:p>
            <a:pPr eaLnBrk="1" hangingPunct="1">
              <a:spcBef>
                <a:spcPct val="0"/>
              </a:spcBef>
            </a:pPr>
            <a:r>
              <a:rPr lang="en-US" dirty="0" smtClean="0"/>
              <a:t>Inform decisions and </a:t>
            </a:r>
          </a:p>
          <a:p>
            <a:pPr eaLnBrk="1" hangingPunct="1">
              <a:spcBef>
                <a:spcPct val="0"/>
              </a:spcBef>
            </a:pPr>
            <a:r>
              <a:rPr lang="en-US" dirty="0" smtClean="0"/>
              <a:t>Improve understanding </a:t>
            </a:r>
          </a:p>
          <a:p>
            <a:pPr eaLnBrk="1" hangingPunct="1">
              <a:spcBef>
                <a:spcPct val="0"/>
              </a:spcBef>
            </a:pPr>
            <a:endParaRPr lang="en-US" dirty="0" smtClean="0"/>
          </a:p>
          <a:p>
            <a:pPr eaLnBrk="1" hangingPunct="1">
              <a:spcBef>
                <a:spcPct val="0"/>
              </a:spcBef>
            </a:pPr>
            <a:r>
              <a:rPr lang="en-US" dirty="0" smtClean="0"/>
              <a:t>Evaluation can answer these seemingly basic questions: What are we doing or what happened? What difference did it make or what did we accomplish? And now what are we going to do?</a:t>
            </a:r>
          </a:p>
          <a:p>
            <a:pPr eaLnBrk="1" hangingPunct="1">
              <a:spcBef>
                <a:spcPct val="0"/>
              </a:spcBef>
            </a:pPr>
            <a:r>
              <a:rPr lang="en-US" dirty="0" smtClean="0"/>
              <a:t>There are many uses of evaluation, such as: Program improvement; improved accountability; grant writing/fundraising; informing policy and resource allocation decisions, planning and public relations; describing the program and its impact, or meeting program reporting requirements.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4B7AEF-AFD9-4EB1-9382-465E43859385}"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424196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shows the Centers for Disease Control and Preventions framework for planning and conducting evaluations. </a:t>
            </a:r>
            <a:br>
              <a:rPr lang="en-US" dirty="0" smtClean="0"/>
            </a:br>
            <a:r>
              <a:rPr lang="en-US" dirty="0" smtClean="0"/>
              <a:t>Step 1 is to Engage Stakeholders</a:t>
            </a:r>
          </a:p>
          <a:p>
            <a:pPr eaLnBrk="1" hangingPunct="1">
              <a:spcBef>
                <a:spcPct val="0"/>
              </a:spcBef>
            </a:pPr>
            <a:r>
              <a:rPr lang="en-US" dirty="0" smtClean="0"/>
              <a:t>Step 2 is to Describe the Program</a:t>
            </a:r>
          </a:p>
          <a:p>
            <a:pPr eaLnBrk="1" hangingPunct="1">
              <a:spcBef>
                <a:spcPct val="0"/>
              </a:spcBef>
            </a:pPr>
            <a:r>
              <a:rPr lang="en-US" dirty="0" smtClean="0"/>
              <a:t>Step 3 is to Focus the evaluation design</a:t>
            </a:r>
          </a:p>
          <a:p>
            <a:pPr eaLnBrk="1" hangingPunct="1">
              <a:spcBef>
                <a:spcPct val="0"/>
              </a:spcBef>
            </a:pPr>
            <a:r>
              <a:rPr lang="en-US" dirty="0" smtClean="0"/>
              <a:t>Step 4 is to Gather credible evidence</a:t>
            </a:r>
          </a:p>
          <a:p>
            <a:pPr eaLnBrk="1" hangingPunct="1">
              <a:spcBef>
                <a:spcPct val="0"/>
              </a:spcBef>
            </a:pPr>
            <a:r>
              <a:rPr lang="en-US" dirty="0" smtClean="0"/>
              <a:t>Step 5 is to Justify conclusions</a:t>
            </a:r>
          </a:p>
          <a:p>
            <a:pPr eaLnBrk="1" hangingPunct="1">
              <a:spcBef>
                <a:spcPct val="0"/>
              </a:spcBef>
            </a:pPr>
            <a:r>
              <a:rPr lang="en-US" dirty="0" smtClean="0"/>
              <a:t>Step 6 is to Ensure use and share lessons learned  </a:t>
            </a:r>
          </a:p>
          <a:p>
            <a:pPr eaLnBrk="1" hangingPunct="1">
              <a:spcBef>
                <a:spcPct val="0"/>
              </a:spcBef>
            </a:pPr>
            <a:endParaRPr lang="en-US" dirty="0" smtClean="0"/>
          </a:p>
          <a:p>
            <a:pPr eaLnBrk="1" hangingPunct="1">
              <a:spcBef>
                <a:spcPct val="0"/>
              </a:spcBef>
            </a:pPr>
            <a:r>
              <a:rPr lang="en-US" dirty="0" smtClean="0"/>
              <a:t>All of these steps are necessary for a useful evaluation;</a:t>
            </a:r>
            <a:r>
              <a:rPr lang="en-US" baseline="0" dirty="0" smtClean="0"/>
              <a:t> each step is part of an on-going learning cycle</a:t>
            </a:r>
            <a:r>
              <a:rPr lang="en-US" dirty="0" smtClean="0"/>
              <a:t>. Today we will focus on step 4: Gathering Credible Evidence</a:t>
            </a:r>
            <a:r>
              <a:rPr lang="en-US" baseline="0" dirty="0" smtClean="0"/>
              <a:t>, by discussing the different</a:t>
            </a:r>
            <a:r>
              <a:rPr lang="en-US" dirty="0" smtClean="0"/>
              <a:t> types of data collection methods and providing</a:t>
            </a:r>
            <a:r>
              <a:rPr lang="en-US" baseline="0" dirty="0" smtClean="0"/>
              <a:t> a few examples</a:t>
            </a:r>
            <a:r>
              <a:rPr lang="en-US" dirty="0" smtClean="0"/>
              <a:t> of how to use</a:t>
            </a:r>
            <a:r>
              <a:rPr lang="en-US" baseline="0" dirty="0" smtClean="0"/>
              <a:t> select</a:t>
            </a:r>
            <a:r>
              <a:rPr lang="en-US" dirty="0" smtClean="0"/>
              <a:t> methods to effectively answer evaluation questions. </a:t>
            </a:r>
          </a:p>
          <a:p>
            <a:pPr eaLnBrk="1" hangingPunct="1">
              <a:spcBef>
                <a:spcPct val="0"/>
              </a:spcBef>
            </a:pPr>
            <a:endParaRPr lang="en-US" dirty="0" smtClean="0"/>
          </a:p>
          <a:p>
            <a:pPr eaLnBrk="1" hangingPunct="1">
              <a:spcBef>
                <a:spcPct val="0"/>
              </a:spcBef>
            </a:pPr>
            <a:r>
              <a:rPr lang="en-US" dirty="0" smtClean="0"/>
              <a:t>By</a:t>
            </a:r>
            <a:r>
              <a:rPr lang="en-US" baseline="0" dirty="0" smtClean="0"/>
              <a:t> step </a:t>
            </a:r>
            <a:r>
              <a:rPr lang="en-US" dirty="0"/>
              <a:t>4</a:t>
            </a:r>
            <a:r>
              <a:rPr lang="en-US" baseline="0" dirty="0" smtClean="0"/>
              <a:t> we have already defined the </a:t>
            </a:r>
            <a:r>
              <a:rPr lang="en-US" dirty="0" smtClean="0"/>
              <a:t>different aspects of our program and have an understanding of what each element is intended to achieve based on</a:t>
            </a:r>
            <a:r>
              <a:rPr lang="en-US" baseline="0" dirty="0" smtClean="0"/>
              <a:t> the logic model we have developed to describe our program</a:t>
            </a:r>
            <a:r>
              <a:rPr lang="en-US" dirty="0" smtClean="0"/>
              <a:t>. </a:t>
            </a:r>
            <a:r>
              <a:rPr lang="en-US" dirty="0"/>
              <a:t> </a:t>
            </a:r>
            <a:r>
              <a:rPr lang="en-US" dirty="0" smtClean="0"/>
              <a:t>W</a:t>
            </a:r>
            <a:r>
              <a:rPr lang="en-US" baseline="0" dirty="0" smtClean="0"/>
              <a:t>e have</a:t>
            </a:r>
            <a:r>
              <a:rPr lang="en-US" dirty="0" smtClean="0"/>
              <a:t> also</a:t>
            </a:r>
            <a:r>
              <a:rPr lang="en-US" baseline="0" dirty="0" smtClean="0"/>
              <a:t> identified the type of evaluation we want to conduct and have developed questions to help us understand if</a:t>
            </a:r>
            <a:r>
              <a:rPr lang="en-US" dirty="0" smtClean="0"/>
              <a:t> the program is working, why or why not it is working and measure specific indicators that are appropriate and relevant. Data collection is the stage in the evaluation process</a:t>
            </a:r>
            <a:r>
              <a:rPr lang="en-US" baseline="0" dirty="0" smtClean="0"/>
              <a:t> were we gather the information necessary to answer our evaluation question</a:t>
            </a:r>
            <a:r>
              <a:rPr lang="en-US" dirty="0" smtClean="0"/>
              <a:t>. </a:t>
            </a:r>
          </a:p>
          <a:p>
            <a:pPr eaLnBrk="1" hangingPunct="1">
              <a:spcBef>
                <a:spcPct val="0"/>
              </a:spcBef>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ABF0A-4302-44B3-8E4A-72D623FC2C10}"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388457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 begin</a:t>
            </a:r>
            <a:r>
              <a:rPr lang="en-US" baseline="0" dirty="0" smtClean="0"/>
              <a:t> </a:t>
            </a:r>
            <a:r>
              <a:rPr lang="en-US" dirty="0" smtClean="0"/>
              <a:t>by discussing some guiding principles to follow throughout the data collection process.  </a:t>
            </a:r>
          </a:p>
          <a:p>
            <a:endParaRPr lang="en-US" dirty="0"/>
          </a:p>
          <a:p>
            <a:r>
              <a:rPr lang="en-US" dirty="0" smtClean="0"/>
              <a:t>First,</a:t>
            </a:r>
            <a:r>
              <a:rPr lang="en-US" baseline="0" dirty="0" smtClean="0"/>
              <a:t> it is important when we assess various aspects of a program to place them within the context of relationships, community, and culture.  When we conduct a program evaluation within this context we place respect for clients as a priority. </a:t>
            </a:r>
          </a:p>
          <a:p>
            <a:pPr defTabSz="934974">
              <a:defRPr/>
            </a:pPr>
            <a:endParaRPr lang="en-US" dirty="0">
              <a:solidFill>
                <a:prstClr val="black"/>
              </a:solidFill>
            </a:endParaRPr>
          </a:p>
          <a:p>
            <a:pPr defTabSz="934974">
              <a:defRPr/>
            </a:pPr>
            <a:r>
              <a:rPr lang="en-US" dirty="0">
                <a:solidFill>
                  <a:prstClr val="black"/>
                </a:solidFill>
              </a:rPr>
              <a:t>There are many ways we can show respect for clients throughout the evaluation process. Simple approaches that demonstrate respect for clients is by clearly and honestly communicating why data is being collected, how the data will be used, and who will have access to this data. Be transparent about the purpose of the evaluation</a:t>
            </a:r>
          </a:p>
          <a:p>
            <a:endParaRPr lang="en-US" baseline="0" dirty="0" smtClean="0"/>
          </a:p>
          <a:p>
            <a:r>
              <a:rPr lang="en-US" dirty="0" smtClean="0"/>
              <a:t>Ensure the </a:t>
            </a:r>
            <a:r>
              <a:rPr lang="en-US" baseline="0" dirty="0" smtClean="0"/>
              <a:t>evaluation being conducted</a:t>
            </a:r>
            <a:r>
              <a:rPr lang="en-US" dirty="0" smtClean="0"/>
              <a:t> is culturally </a:t>
            </a:r>
            <a:r>
              <a:rPr lang="en-US" dirty="0"/>
              <a:t>responsive </a:t>
            </a:r>
            <a:r>
              <a:rPr lang="en-US" dirty="0" smtClean="0"/>
              <a:t>by acknowledging </a:t>
            </a:r>
            <a:r>
              <a:rPr lang="en-US" dirty="0"/>
              <a:t>the importance of </a:t>
            </a:r>
            <a:r>
              <a:rPr lang="en-US" dirty="0" smtClean="0"/>
              <a:t>attending </a:t>
            </a:r>
            <a:r>
              <a:rPr lang="en-US" dirty="0"/>
              <a:t>to the influence of race, </a:t>
            </a:r>
            <a:r>
              <a:rPr lang="en-US" dirty="0" smtClean="0"/>
              <a:t>gender, </a:t>
            </a:r>
            <a:r>
              <a:rPr lang="en-US" dirty="0"/>
              <a:t>class, and other </a:t>
            </a:r>
            <a:r>
              <a:rPr lang="en-US" dirty="0" smtClean="0"/>
              <a:t>factors </a:t>
            </a:r>
            <a:r>
              <a:rPr lang="en-US" dirty="0"/>
              <a:t>that might be dismissed though they are central elements of </a:t>
            </a:r>
            <a:r>
              <a:rPr lang="en-US" dirty="0" smtClean="0"/>
              <a:t>individuals</a:t>
            </a:r>
            <a:r>
              <a:rPr lang="en-US" dirty="0"/>
              <a:t>’ lived experiences and realities. </a:t>
            </a:r>
            <a:endParaRPr lang="en-US" dirty="0" smtClean="0"/>
          </a:p>
          <a:p>
            <a:endParaRPr lang="en-US" dirty="0" smtClean="0"/>
          </a:p>
          <a:p>
            <a:endParaRPr lang="en-US" dirty="0" smtClean="0"/>
          </a:p>
          <a:p>
            <a:r>
              <a:rPr lang="en-US" dirty="0" smtClean="0"/>
              <a:t>You’ll also want to address questions about participating in evaluation efforts, and inform people of any possible disruption regarding access to services and continued participation in programming.  Inform clients of</a:t>
            </a:r>
            <a:r>
              <a:rPr lang="en-US" baseline="0" dirty="0" smtClean="0"/>
              <a:t> how you</a:t>
            </a:r>
            <a:r>
              <a:rPr lang="en-US" dirty="0" smtClean="0"/>
              <a:t> plan to protect</a:t>
            </a:r>
            <a:r>
              <a:rPr lang="en-US" baseline="0" dirty="0" smtClean="0"/>
              <a:t> their</a:t>
            </a:r>
            <a:r>
              <a:rPr lang="en-US" dirty="0" smtClean="0"/>
              <a:t> privacy and</a:t>
            </a:r>
            <a:r>
              <a:rPr lang="en-US" baseline="0" dirty="0" smtClean="0"/>
              <a:t> when possible ensure confidentiality</a:t>
            </a:r>
            <a:r>
              <a:rPr lang="en-US" dirty="0" smtClean="0"/>
              <a:t>. </a:t>
            </a:r>
            <a:endParaRPr lang="en-US" dirty="0"/>
          </a:p>
          <a:p>
            <a:endParaRPr lang="en-US" dirty="0"/>
          </a:p>
          <a:p>
            <a:r>
              <a:rPr lang="en-US" dirty="0" smtClean="0"/>
              <a:t>Lastly, inform all participants and stakeholders who has ownership of the data collected during the evaluation and how findings will be reported back to the community. </a:t>
            </a:r>
          </a:p>
        </p:txBody>
      </p:sp>
      <p:sp>
        <p:nvSpPr>
          <p:cNvPr id="4" name="Slide Number Placeholder 3"/>
          <p:cNvSpPr>
            <a:spLocks noGrp="1"/>
          </p:cNvSpPr>
          <p:nvPr>
            <p:ph type="sldNum" sz="quarter" idx="10"/>
          </p:nvPr>
        </p:nvSpPr>
        <p:spPr/>
        <p:txBody>
          <a:bodyPr/>
          <a:lstStyle/>
          <a:p>
            <a:fld id="{13B9617F-D20E-4797-9645-1C1ECEBC8E75}" type="slidenum">
              <a:rPr lang="en-US" smtClean="0"/>
              <a:pPr/>
              <a:t>5</a:t>
            </a:fld>
            <a:endParaRPr lang="en-US"/>
          </a:p>
        </p:txBody>
      </p:sp>
    </p:spTree>
    <p:extLst>
      <p:ext uri="{BB962C8B-B14F-4D97-AF65-F5344CB8AC3E}">
        <p14:creationId xmlns:p14="http://schemas.microsoft.com/office/powerpoint/2010/main" val="364765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baseline="0" dirty="0" smtClean="0"/>
              <a:t>So what do you need to consider to decide which data collection method will work best for your program evaluation?  There are many things to think about, but here are four questions we should ask ourselves before moving forward with a decision.  </a:t>
            </a:r>
            <a:endParaRPr lang="en-US" b="0" dirty="0" smtClean="0"/>
          </a:p>
          <a:p>
            <a:endParaRPr lang="en-US" b="1" dirty="0" smtClean="0"/>
          </a:p>
          <a:p>
            <a:r>
              <a:rPr lang="en-US" b="1" dirty="0" smtClean="0"/>
              <a:t>What is the information that you need? </a:t>
            </a:r>
            <a:r>
              <a:rPr lang="en-US" dirty="0" smtClean="0"/>
              <a:t>What type of data will best answer your evaluation questions? Are there specific measures that you are required to report for funding purposes? Consider what information is needed that is different than what is already available.</a:t>
            </a:r>
          </a:p>
          <a:p>
            <a:r>
              <a:rPr lang="en-US" b="1" dirty="0" smtClean="0"/>
              <a:t>Where</a:t>
            </a:r>
            <a:r>
              <a:rPr lang="en-US" b="1" baseline="0" dirty="0" smtClean="0"/>
              <a:t> is the information</a:t>
            </a:r>
            <a:r>
              <a:rPr lang="en-US" b="1" dirty="0" smtClean="0"/>
              <a:t>? </a:t>
            </a:r>
            <a:r>
              <a:rPr lang="en-US" dirty="0" smtClean="0"/>
              <a:t>The most common sources of evaluation information are existing documents, people, and observation.  Once you have identified who or where you need to collect data from consider “what is the most efficient way to access the information?” For data collection methods that require engaging program participants, consider the most effective and appropriate communication channels.  For data collection methods that rely on existing documents, consider the most efficient way to retrieve information.</a:t>
            </a:r>
          </a:p>
          <a:p>
            <a:r>
              <a:rPr lang="en-US" b="1" dirty="0" smtClean="0"/>
              <a:t>How much time is needed to collect the data? </a:t>
            </a:r>
            <a:r>
              <a:rPr lang="en-US" dirty="0" smtClean="0"/>
              <a:t>While some methods have readily available tools that have been tested for accuracy, others will need to be tested for </a:t>
            </a:r>
            <a:r>
              <a:rPr lang="en-US" i="1" dirty="0" smtClean="0"/>
              <a:t>validity</a:t>
            </a:r>
            <a:r>
              <a:rPr lang="en-US" dirty="0" smtClean="0"/>
              <a:t> (how well a test actually measures what it claims to) and </a:t>
            </a:r>
            <a:r>
              <a:rPr lang="en-US" i="1" dirty="0" smtClean="0"/>
              <a:t>reliability</a:t>
            </a:r>
            <a:r>
              <a:rPr lang="en-US" dirty="0" smtClean="0"/>
              <a:t> (that the test in consistent in measuring what it is intended to measure).   It important to create a timeline that includes developing tools</a:t>
            </a:r>
            <a:r>
              <a:rPr lang="en-US" baseline="0" dirty="0" smtClean="0"/>
              <a:t> and</a:t>
            </a:r>
            <a:r>
              <a:rPr lang="en-US" dirty="0" smtClean="0"/>
              <a:t> setting collection protocols.  </a:t>
            </a:r>
          </a:p>
          <a:p>
            <a:r>
              <a:rPr lang="en-US" b="1" dirty="0" smtClean="0"/>
              <a:t>What resources are available for data collection? </a:t>
            </a:r>
            <a:r>
              <a:rPr lang="en-US" dirty="0" smtClean="0"/>
              <a:t> Resources can include</a:t>
            </a:r>
            <a:r>
              <a:rPr lang="en-US" baseline="0" dirty="0" smtClean="0"/>
              <a:t> available funding</a:t>
            </a:r>
            <a:r>
              <a:rPr lang="en-US" dirty="0" smtClean="0"/>
              <a:t> to train staff who will be collecting the data or hiring skilled experts who work outside the organization to gather data.  Resources can als</a:t>
            </a:r>
            <a:r>
              <a:rPr lang="en-US" baseline="0" dirty="0" smtClean="0"/>
              <a:t>o include computer software, mailing supplies, and volunteers who</a:t>
            </a:r>
            <a:r>
              <a:rPr lang="en-US" dirty="0" smtClean="0"/>
              <a:t> will aid in the process of collecting data. </a:t>
            </a:r>
          </a:p>
          <a:p>
            <a:endParaRPr lang="en-US" dirty="0" smtClean="0"/>
          </a:p>
          <a:p>
            <a:pPr defTabSz="934974">
              <a:defRPr/>
            </a:pPr>
            <a:r>
              <a:rPr lang="en-US" dirty="0">
                <a:solidFill>
                  <a:prstClr val="black"/>
                </a:solidFill>
              </a:rPr>
              <a:t>Additional considerations should include thinking about what challenges you may encounter and how to overcome them.  Some common issues that can limit participation in program evaluation at the community level include: low literacy levels, language barriers, access to computers/internet, and skepticism about how the information you are gathering will be used.  Most of these barriers can be overcome with careful planning and seeking staff input about addressing issues.  </a:t>
            </a:r>
          </a:p>
          <a:p>
            <a:endParaRPr lang="en-US" dirty="0" smtClean="0"/>
          </a:p>
          <a:p>
            <a:r>
              <a:rPr lang="en-US" dirty="0" smtClean="0"/>
              <a:t>With these thoughts in mind,</a:t>
            </a:r>
            <a:r>
              <a:rPr lang="en-US" baseline="0" dirty="0" smtClean="0"/>
              <a:t> let’s turn to looking at some specific data collection methods. </a:t>
            </a:r>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6</a:t>
            </a:fld>
            <a:endParaRPr lang="en-US"/>
          </a:p>
        </p:txBody>
      </p:sp>
    </p:spTree>
    <p:extLst>
      <p:ext uri="{BB962C8B-B14F-4D97-AF65-F5344CB8AC3E}">
        <p14:creationId xmlns:p14="http://schemas.microsoft.com/office/powerpoint/2010/main" val="116820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Data collection can take place anywhere.  We can use this picture</a:t>
            </a:r>
            <a:r>
              <a:rPr lang="en-US" baseline="0" dirty="0" smtClean="0"/>
              <a:t> of patients at a community clinic to demonstrate how information can be gathered; and how to distinguish between the two common</a:t>
            </a:r>
            <a:r>
              <a:rPr lang="en-US" dirty="0" smtClean="0"/>
              <a:t> types of data</a:t>
            </a:r>
            <a:r>
              <a:rPr lang="en-US" baseline="0" dirty="0" smtClean="0"/>
              <a:t>,</a:t>
            </a:r>
            <a:r>
              <a:rPr lang="en-US" dirty="0" smtClean="0"/>
              <a:t> best described as either qualitative or quantitative</a:t>
            </a:r>
          </a:p>
          <a:p>
            <a:endParaRPr lang="en-US" dirty="0"/>
          </a:p>
          <a:p>
            <a:r>
              <a:rPr lang="en-US" dirty="0"/>
              <a:t>Q</a:t>
            </a:r>
            <a:r>
              <a:rPr lang="en-US" dirty="0" smtClean="0"/>
              <a:t>ualitative methods measure quality and collect descriptive information.  Data tend</a:t>
            </a:r>
            <a:r>
              <a:rPr lang="en-US" baseline="0" dirty="0" smtClean="0"/>
              <a:t> to be subjective</a:t>
            </a:r>
            <a:r>
              <a:rPr lang="en-US" dirty="0" smtClean="0"/>
              <a:t>, and findings for program evaluation are usually reported as themes or vignettes.</a:t>
            </a:r>
            <a:r>
              <a:rPr lang="en-US" baseline="0" dirty="0" smtClean="0"/>
              <a:t>  Some examples of qualitative measures can be descriptions about the waiting room that can be seen, heard, or otherwise observed.   </a:t>
            </a:r>
            <a:endParaRPr lang="en-US" dirty="0" smtClean="0"/>
          </a:p>
          <a:p>
            <a:endParaRPr lang="en-US" dirty="0"/>
          </a:p>
          <a:p>
            <a:r>
              <a:rPr lang="en-US" dirty="0" smtClean="0"/>
              <a:t>Quantitative methods measure quantity and collect data that can be counted or expressed numerically. Quantitative data is usually reported in the form of rates, proportions, and percentages. </a:t>
            </a:r>
            <a:r>
              <a:rPr lang="en-US" baseline="0" dirty="0" smtClean="0"/>
              <a:t>Some examples of quantitative measures</a:t>
            </a:r>
            <a:r>
              <a:rPr lang="en-US" dirty="0" smtClean="0"/>
              <a:t> could</a:t>
            </a:r>
            <a:r>
              <a:rPr lang="en-US" baseline="0" dirty="0" smtClean="0"/>
              <a:t> include</a:t>
            </a:r>
            <a:r>
              <a:rPr lang="en-US" dirty="0" smtClean="0"/>
              <a:t> the</a:t>
            </a:r>
            <a:r>
              <a:rPr lang="en-US" baseline="0" dirty="0" smtClean="0"/>
              <a:t> number of staff present, proportion of youth or elders, or the number of chairs in the room. </a:t>
            </a:r>
            <a:endParaRPr lang="en-US" dirty="0" smtClean="0"/>
          </a:p>
          <a:p>
            <a:endParaRPr lang="en-US" dirty="0"/>
          </a:p>
          <a:p>
            <a:r>
              <a:rPr lang="en-US" dirty="0"/>
              <a:t>Both </a:t>
            </a:r>
            <a:r>
              <a:rPr lang="en-US" dirty="0" smtClean="0"/>
              <a:t>qualitative and quantitative methods provide </a:t>
            </a:r>
            <a:r>
              <a:rPr lang="en-US" dirty="0"/>
              <a:t>information that can be used to learn more about people’s </a:t>
            </a:r>
            <a:r>
              <a:rPr lang="en-US" dirty="0" smtClean="0"/>
              <a:t>knowledge</a:t>
            </a:r>
            <a:r>
              <a:rPr lang="en-US" dirty="0"/>
              <a:t>, perceptions, attitudes, </a:t>
            </a:r>
            <a:r>
              <a:rPr lang="en-US" dirty="0" smtClean="0"/>
              <a:t>and beliefs. Both methods can also be used to</a:t>
            </a:r>
            <a:r>
              <a:rPr lang="en-US" baseline="0" dirty="0" smtClean="0"/>
              <a:t> assess the process and outcomes of programs, interventions or services.</a:t>
            </a:r>
          </a:p>
          <a:p>
            <a:endParaRPr lang="en-US" baseline="0" dirty="0" smtClean="0"/>
          </a:p>
          <a:p>
            <a:pPr defTabSz="934974">
              <a:defRPr/>
            </a:pPr>
            <a:r>
              <a:rPr lang="en-US" dirty="0" smtClean="0"/>
              <a:t>Now we are going to review some of the most common qualitative and quantitative collection methods.  </a:t>
            </a:r>
            <a:r>
              <a:rPr lang="en-US" baseline="0" dirty="0" smtClean="0"/>
              <a:t> </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7</a:t>
            </a:fld>
            <a:endParaRPr lang="en-US" dirty="0"/>
          </a:p>
        </p:txBody>
      </p:sp>
    </p:spTree>
    <p:extLst>
      <p:ext uri="{BB962C8B-B14F-4D97-AF65-F5344CB8AC3E}">
        <p14:creationId xmlns:p14="http://schemas.microsoft.com/office/powerpoint/2010/main" val="48224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 start with by</a:t>
            </a:r>
            <a:r>
              <a:rPr lang="en-US" baseline="0" dirty="0" smtClean="0"/>
              <a:t> looking at some q</a:t>
            </a:r>
            <a:r>
              <a:rPr lang="en-US" dirty="0" smtClean="0"/>
              <a:t>ualitative methods.</a:t>
            </a:r>
          </a:p>
          <a:p>
            <a:endParaRPr lang="en-US" dirty="0" smtClean="0"/>
          </a:p>
          <a:p>
            <a:r>
              <a:rPr lang="en-US" dirty="0" smtClean="0"/>
              <a:t>Interviews are individual</a:t>
            </a:r>
            <a:r>
              <a:rPr lang="en-US" baseline="0" dirty="0" smtClean="0"/>
              <a:t>, in-depth conversations that can be used to understand how a specific intervention or participation in a program has impacted an individual for outcome evaluations, and can also be used for process evaluations to understand how a participant experienced an intervention. </a:t>
            </a:r>
          </a:p>
          <a:p>
            <a:endParaRPr lang="en-US" baseline="0" dirty="0" smtClean="0"/>
          </a:p>
          <a:p>
            <a:r>
              <a:rPr lang="en-US" baseline="0" dirty="0" smtClean="0"/>
              <a:t>Similar to interviews, focus groups are small group discussions facilitated by a moderator that allow you to gather in-depth information from multiple people at once.  Focus group discussions allow you to collect descriptive data about a specific topic.  The purpose of conducting a focus group is not to reach consensus among participants, but rather to stimulate conversation and gain insight about people’s experiences and perceptions.</a:t>
            </a:r>
          </a:p>
          <a:p>
            <a:endParaRPr lang="en-US" baseline="0" dirty="0" smtClean="0"/>
          </a:p>
          <a:p>
            <a:r>
              <a:rPr lang="en-US" baseline="0" dirty="0" smtClean="0"/>
              <a:t>Another qualitative data collection method is Creative Expression &amp; Storytelling a rich, exploratory process that allows you to observe and analyze the influence your program has on participants.  This approach to data collection recognizes that credible evidence goes beyond ‘just words’.  Some examples of creative expression include photovoice, digital storytelling, and creative arts for healing, such as traditional Native art activities.</a:t>
            </a:r>
          </a:p>
          <a:p>
            <a:endParaRPr lang="en-US" baseline="0" dirty="0" smtClean="0"/>
          </a:p>
          <a:p>
            <a:r>
              <a:rPr lang="en-US" baseline="0" dirty="0" smtClean="0"/>
              <a:t>Finally, participant observation involves gathering information about a program </a:t>
            </a:r>
            <a:r>
              <a:rPr lang="en-US" i="1" baseline="0" dirty="0" smtClean="0"/>
              <a:t>as</a:t>
            </a:r>
            <a:r>
              <a:rPr lang="en-US" baseline="0" dirty="0" smtClean="0"/>
              <a:t> the program’s activities occur.  The goal of participant observation is to assess fidelity to implementation plans or observe skills and behaviors learned in an intervention.</a:t>
            </a:r>
            <a:endParaRPr lang="en-US" dirty="0"/>
          </a:p>
        </p:txBody>
      </p:sp>
      <p:sp>
        <p:nvSpPr>
          <p:cNvPr id="4" name="Slide Number Placeholder 3"/>
          <p:cNvSpPr>
            <a:spLocks noGrp="1"/>
          </p:cNvSpPr>
          <p:nvPr>
            <p:ph type="sldNum" sz="quarter" idx="10"/>
          </p:nvPr>
        </p:nvSpPr>
        <p:spPr/>
        <p:txBody>
          <a:bodyPr/>
          <a:lstStyle/>
          <a:p>
            <a:fld id="{13B9617F-D20E-4797-9645-1C1ECEBC8E75}" type="slidenum">
              <a:rPr lang="en-US" smtClean="0"/>
              <a:pPr/>
              <a:t>8</a:t>
            </a:fld>
            <a:endParaRPr lang="en-US"/>
          </a:p>
        </p:txBody>
      </p:sp>
    </p:spTree>
    <p:extLst>
      <p:ext uri="{BB962C8B-B14F-4D97-AF65-F5344CB8AC3E}">
        <p14:creationId xmlns:p14="http://schemas.microsoft.com/office/powerpoint/2010/main" val="46886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Now let’s look at common</a:t>
            </a:r>
            <a:r>
              <a:rPr lang="en-US" baseline="0" dirty="0" smtClean="0"/>
              <a:t> quantitative methods. </a:t>
            </a:r>
          </a:p>
          <a:p>
            <a:endParaRPr lang="en-US" baseline="0" dirty="0" smtClean="0"/>
          </a:p>
          <a:p>
            <a:r>
              <a:rPr lang="en-US" dirty="0" smtClean="0"/>
              <a:t>Like a shopping list, observation</a:t>
            </a:r>
            <a:r>
              <a:rPr lang="en-US" baseline="0" dirty="0" smtClean="0"/>
              <a:t> checklists help you know what you are looking for and check them off. Observation checklists can help evaluate what actually takes place during programming or service processes, in order to assess if services or activities are being carried out as planned.  </a:t>
            </a:r>
            <a:r>
              <a:rPr lang="en-US" dirty="0" smtClean="0"/>
              <a:t>The purpose of observation</a:t>
            </a:r>
            <a:r>
              <a:rPr lang="en-US" baseline="0" dirty="0" smtClean="0"/>
              <a:t> checklists is to count how many times a specific measurable action takes place during program or service delivery, daily workflow task, or be used to assess a skill or behavior. This method of data collection can inform why or why not an outcome objective is being reached, and is particularly well-suited to process (or implementation) evaluations.</a:t>
            </a:r>
          </a:p>
          <a:p>
            <a:endParaRPr lang="en-US" baseline="0" dirty="0" smtClean="0"/>
          </a:p>
          <a:p>
            <a:r>
              <a:rPr lang="en-US" baseline="0" dirty="0" smtClean="0"/>
              <a:t>Another method is Document Review, which is the process of collecting and reviewing existing documents to analyze information about the organization’s activities and population served. Document review can help track changes for identified indicators in existing records, such as changes in health status; but can also track other information like the number of visits. Document review can also include content analysis of emails or meeting minutes to identify whether activities and processes related to program implementation were accomplished.</a:t>
            </a:r>
          </a:p>
          <a:p>
            <a:endParaRPr lang="en-US" baseline="0" dirty="0" smtClean="0"/>
          </a:p>
          <a:p>
            <a:r>
              <a:rPr lang="en-US" baseline="0" dirty="0" smtClean="0"/>
              <a:t>Surveys use standardized tools to measure an individual’s characteristics, behaviors, knowledge, perceptions, attitudes, or beliefs.  Surveys allow you to gather descriptive data from a large group of people relatively quickly. Surveys can either be done on paper, online, administered by in interviewer either in-person or other the phone. </a:t>
            </a:r>
          </a:p>
          <a:p>
            <a:endParaRPr lang="en-US" baseline="0" dirty="0" smtClean="0"/>
          </a:p>
          <a:p>
            <a:r>
              <a:rPr lang="en-US" baseline="0" dirty="0" smtClean="0"/>
              <a:t>A modification of the standard survey are Pre and post tests are, that offer a simple way to measure changes in knowledge. This assessment approach works by comparing what an individual knew before participation through a pre-test and answers to the same test after the interventions. Pre and post test can be matched to a curriculum model, and are ideal to evaluate a change in knowledge or improvement in skill performance over a period of time. Pre- and post tests can link changes more directly to the program or intervention than a single test that captures information from one point in time.   </a:t>
            </a:r>
          </a:p>
          <a:p>
            <a:endParaRPr lang="en-US" baseline="0" dirty="0" smtClean="0"/>
          </a:p>
          <a:p>
            <a:r>
              <a:rPr lang="en-US" baseline="0" dirty="0" smtClean="0"/>
              <a:t>Lastly, there are Biomedical Markers, also known as biomarkers, are distinct biochemical, genetic, or molecular characteristic or substance that is an indicator of a biological condition or process.  Biomarkers include blood, saliva, body tissue, or urine. Two common examples of using biomarkers in program evaluation are  A1c tests that measure blood glucose levels to asses diabetes interventions, or urine tests that can detect abstinence from substance abuse.   </a:t>
            </a:r>
          </a:p>
          <a:p>
            <a:endParaRPr lang="en-US" baseline="0" dirty="0" smtClean="0"/>
          </a:p>
        </p:txBody>
      </p:sp>
      <p:sp>
        <p:nvSpPr>
          <p:cNvPr id="4" name="Slide Number Placeholder 3"/>
          <p:cNvSpPr>
            <a:spLocks noGrp="1"/>
          </p:cNvSpPr>
          <p:nvPr>
            <p:ph type="sldNum" sz="quarter" idx="10"/>
          </p:nvPr>
        </p:nvSpPr>
        <p:spPr/>
        <p:txBody>
          <a:bodyPr/>
          <a:lstStyle/>
          <a:p>
            <a:fld id="{13B9617F-D20E-4797-9645-1C1ECEBC8E75}" type="slidenum">
              <a:rPr lang="en-US" smtClean="0"/>
              <a:pPr/>
              <a:t>9</a:t>
            </a:fld>
            <a:endParaRPr lang="en-US"/>
          </a:p>
        </p:txBody>
      </p:sp>
    </p:spTree>
    <p:extLst>
      <p:ext uri="{BB962C8B-B14F-4D97-AF65-F5344CB8AC3E}">
        <p14:creationId xmlns:p14="http://schemas.microsoft.com/office/powerpoint/2010/main" val="3146817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19400"/>
            <a:ext cx="7772400" cy="1470025"/>
          </a:xfrm>
          <a:prstGeom prst="rect">
            <a:avLst/>
          </a:prstGeom>
        </p:spPr>
        <p:txBody>
          <a:bodyPr/>
          <a:lstStyle>
            <a:lvl1pPr>
              <a:defRPr>
                <a:solidFill>
                  <a:schemeClr val="bg1"/>
                </a:solidFill>
                <a:latin typeface="Arial" pitchFamily="34" charset="0"/>
                <a:cs typeface="Arial" pitchFamily="34" charset="0"/>
              </a:defRPr>
            </a:lvl1pPr>
          </a:lstStyle>
          <a:p>
            <a:r>
              <a:rPr lang="en-US" dirty="0" smtClean="0"/>
              <a:t>Title</a:t>
            </a:r>
            <a:endParaRPr lang="en-US" dirty="0"/>
          </a:p>
        </p:txBody>
      </p:sp>
      <p:sp>
        <p:nvSpPr>
          <p:cNvPr id="6" name="Text Placeholder 5"/>
          <p:cNvSpPr>
            <a:spLocks noGrp="1"/>
          </p:cNvSpPr>
          <p:nvPr>
            <p:ph type="body" sz="quarter" idx="10" hasCustomPrompt="1"/>
          </p:nvPr>
        </p:nvSpPr>
        <p:spPr>
          <a:xfrm>
            <a:off x="1828800" y="4419600"/>
            <a:ext cx="5562600" cy="914400"/>
          </a:xfrm>
          <a:prstGeom prst="rect">
            <a:avLst/>
          </a:prstGeom>
        </p:spPr>
        <p:txBody>
          <a:bodyPr/>
          <a:lstStyle>
            <a:lvl5pPr marL="0" indent="0" algn="ctr">
              <a:buNone/>
              <a:defRPr sz="3600"/>
            </a:lvl5pPr>
          </a:lstStyle>
          <a:p>
            <a:pPr lvl="4"/>
            <a:r>
              <a:rPr lang="en-US" dirty="0" smtClean="0"/>
              <a:t>Subtitle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Flowchart: Document 6"/>
          <p:cNvSpPr>
            <a:spLocks noChangeAspect="1"/>
          </p:cNvSpPr>
          <p:nvPr userDrawn="1"/>
        </p:nvSpPr>
        <p:spPr>
          <a:xfrm rot="10800000">
            <a:off x="0" y="5943600"/>
            <a:ext cx="9144000" cy="914400"/>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IHI Logo_large 2 + SIHB division.jpg"/>
          <p:cNvPicPr>
            <a:picLocks noChangeAspect="1"/>
          </p:cNvPicPr>
          <p:nvPr userDrawn="1"/>
        </p:nvPicPr>
        <p:blipFill>
          <a:blip r:embed="rId2" cstate="print"/>
          <a:stretch>
            <a:fillRect/>
          </a:stretch>
        </p:blipFill>
        <p:spPr>
          <a:xfrm>
            <a:off x="7696200" y="6096000"/>
            <a:ext cx="914400" cy="609600"/>
          </a:xfrm>
          <a:prstGeom prst="rect">
            <a:avLst/>
          </a:prstGeom>
          <a:ln w="3175">
            <a:solidFill>
              <a:schemeClr val="tx1"/>
            </a:solidFill>
          </a:ln>
        </p:spPr>
      </p:pic>
      <p:sp>
        <p:nvSpPr>
          <p:cNvPr id="10" name="TextBox 9"/>
          <p:cNvSpPr txBox="1"/>
          <p:nvPr userDrawn="1"/>
        </p:nvSpPr>
        <p:spPr>
          <a:xfrm>
            <a:off x="304800" y="6324600"/>
            <a:ext cx="5715000" cy="276999"/>
          </a:xfrm>
          <a:prstGeom prst="rect">
            <a:avLst/>
          </a:prstGeom>
          <a:noFill/>
        </p:spPr>
        <p:txBody>
          <a:bodyPr wrap="square" rtlCol="0">
            <a:spAutoFit/>
          </a:bodyPr>
          <a:lstStyle/>
          <a:p>
            <a:r>
              <a:rPr lang="en-US" sz="1200" b="1" dirty="0" smtClean="0">
                <a:latin typeface="Arial" pitchFamily="34" charset="0"/>
                <a:cs typeface="Arial" pitchFamily="34" charset="0"/>
              </a:rPr>
              <a:t>Urban Indian Health</a:t>
            </a:r>
            <a:r>
              <a:rPr lang="en-US" sz="1200" b="1" baseline="0" dirty="0" smtClean="0">
                <a:latin typeface="Arial" pitchFamily="34" charset="0"/>
                <a:cs typeface="Arial" pitchFamily="34" charset="0"/>
              </a:rPr>
              <a:t> Institute, a division of the Seattle Indian Health Board</a:t>
            </a:r>
            <a:endParaRPr lang="en-US" sz="1200" b="1" dirty="0">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ullet slide">
    <p:spTree>
      <p:nvGrpSpPr>
        <p:cNvPr id="1" name=""/>
        <p:cNvGrpSpPr/>
        <p:nvPr/>
      </p:nvGrpSpPr>
      <p:grpSpPr>
        <a:xfrm>
          <a:off x="0" y="0"/>
          <a:ext cx="0" cy="0"/>
          <a:chOff x="0" y="0"/>
          <a:chExt cx="0" cy="0"/>
        </a:xfrm>
      </p:grpSpPr>
      <p:sp>
        <p:nvSpPr>
          <p:cNvPr id="7" name="Flowchart: Document 6"/>
          <p:cNvSpPr>
            <a:spLocks noChangeAspect="1"/>
          </p:cNvSpPr>
          <p:nvPr userDrawn="1"/>
        </p:nvSpPr>
        <p:spPr>
          <a:xfrm rot="10800000">
            <a:off x="0" y="5943600"/>
            <a:ext cx="9144000" cy="914400"/>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IHI Logo_large 2 + SIHB division.jpg"/>
          <p:cNvPicPr>
            <a:picLocks noChangeAspect="1"/>
          </p:cNvPicPr>
          <p:nvPr userDrawn="1"/>
        </p:nvPicPr>
        <p:blipFill>
          <a:blip r:embed="rId2" cstate="print"/>
          <a:stretch>
            <a:fillRect/>
          </a:stretch>
        </p:blipFill>
        <p:spPr>
          <a:xfrm>
            <a:off x="7696200" y="6096000"/>
            <a:ext cx="914400" cy="609600"/>
          </a:xfrm>
          <a:prstGeom prst="rect">
            <a:avLst/>
          </a:prstGeom>
          <a:ln w="3175">
            <a:solidFill>
              <a:schemeClr val="tx1"/>
            </a:solidFill>
          </a:ln>
        </p:spPr>
      </p:pic>
      <p:sp>
        <p:nvSpPr>
          <p:cNvPr id="10" name="TextBox 9"/>
          <p:cNvSpPr txBox="1"/>
          <p:nvPr userDrawn="1"/>
        </p:nvSpPr>
        <p:spPr>
          <a:xfrm>
            <a:off x="304800" y="6324600"/>
            <a:ext cx="5715000" cy="276999"/>
          </a:xfrm>
          <a:prstGeom prst="rect">
            <a:avLst/>
          </a:prstGeom>
          <a:noFill/>
        </p:spPr>
        <p:txBody>
          <a:bodyPr wrap="square" rtlCol="0">
            <a:spAutoFit/>
          </a:bodyPr>
          <a:lstStyle/>
          <a:p>
            <a:r>
              <a:rPr lang="en-US" sz="1200" b="1" dirty="0" smtClean="0">
                <a:latin typeface="Arial" pitchFamily="34" charset="0"/>
                <a:cs typeface="Arial" pitchFamily="34" charset="0"/>
              </a:rPr>
              <a:t>Urban Indian Health</a:t>
            </a:r>
            <a:r>
              <a:rPr lang="en-US" sz="1200" b="1" baseline="0" dirty="0" smtClean="0">
                <a:latin typeface="Arial" pitchFamily="34" charset="0"/>
                <a:cs typeface="Arial" pitchFamily="34" charset="0"/>
              </a:rPr>
              <a:t> Institute, a division of the Seattle Indian Health Board</a:t>
            </a:r>
            <a:endParaRPr lang="en-US" sz="1200" b="1" dirty="0">
              <a:latin typeface="Arial" pitchFamily="34" charset="0"/>
              <a:cs typeface="Arial" pitchFamily="34" charset="0"/>
            </a:endParaRPr>
          </a:p>
        </p:txBody>
      </p:sp>
      <p:sp>
        <p:nvSpPr>
          <p:cNvPr id="12" name="Title 11"/>
          <p:cNvSpPr>
            <a:spLocks noGrp="1"/>
          </p:cNvSpPr>
          <p:nvPr>
            <p:ph type="title"/>
          </p:nvPr>
        </p:nvSpPr>
        <p:spPr>
          <a:xfrm>
            <a:off x="457200" y="381000"/>
            <a:ext cx="8229600" cy="114300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457200" y="1828800"/>
            <a:ext cx="83058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7" name="Flowchart: Document 6"/>
          <p:cNvSpPr/>
          <p:nvPr userDrawn="1"/>
        </p:nvSpPr>
        <p:spPr>
          <a:xfrm rot="10800000">
            <a:off x="0" y="5943600"/>
            <a:ext cx="9144000" cy="914400"/>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IHI Logo_large 2 + SIHB division.jpg"/>
          <p:cNvPicPr>
            <a:picLocks noChangeAspect="1"/>
          </p:cNvPicPr>
          <p:nvPr userDrawn="1"/>
        </p:nvPicPr>
        <p:blipFill>
          <a:blip r:embed="rId2" cstate="print"/>
          <a:stretch>
            <a:fillRect/>
          </a:stretch>
        </p:blipFill>
        <p:spPr>
          <a:xfrm>
            <a:off x="7696200" y="6096000"/>
            <a:ext cx="914400" cy="609600"/>
          </a:xfrm>
          <a:prstGeom prst="rect">
            <a:avLst/>
          </a:prstGeom>
          <a:ln w="3175">
            <a:solidFill>
              <a:schemeClr val="tx1"/>
            </a:solidFill>
          </a:ln>
        </p:spPr>
      </p:pic>
      <p:sp>
        <p:nvSpPr>
          <p:cNvPr id="10" name="TextBox 9"/>
          <p:cNvSpPr txBox="1"/>
          <p:nvPr userDrawn="1"/>
        </p:nvSpPr>
        <p:spPr>
          <a:xfrm>
            <a:off x="304800" y="6324600"/>
            <a:ext cx="5715000" cy="276999"/>
          </a:xfrm>
          <a:prstGeom prst="rect">
            <a:avLst/>
          </a:prstGeom>
          <a:noFill/>
        </p:spPr>
        <p:txBody>
          <a:bodyPr wrap="square" rtlCol="0">
            <a:spAutoFit/>
          </a:bodyPr>
          <a:lstStyle/>
          <a:p>
            <a:r>
              <a:rPr lang="en-US" sz="1200" b="1" dirty="0" smtClean="0">
                <a:latin typeface="Arial" pitchFamily="34" charset="0"/>
                <a:cs typeface="Arial" pitchFamily="34" charset="0"/>
              </a:rPr>
              <a:t>Urban Indian Health</a:t>
            </a:r>
            <a:r>
              <a:rPr lang="en-US" sz="1200" b="1" baseline="0" dirty="0" smtClean="0">
                <a:latin typeface="Arial" pitchFamily="34" charset="0"/>
                <a:cs typeface="Arial" pitchFamily="34" charset="0"/>
              </a:rPr>
              <a:t> Institute, a division of the Seattle Indian Health Board</a:t>
            </a:r>
            <a:endParaRPr lang="en-US" sz="1200" b="1" dirty="0">
              <a:latin typeface="Arial" pitchFamily="34" charset="0"/>
              <a:cs typeface="Arial" pitchFamily="34" charset="0"/>
            </a:endParaRPr>
          </a:p>
        </p:txBody>
      </p:sp>
      <p:sp>
        <p:nvSpPr>
          <p:cNvPr id="12" name="Title 11"/>
          <p:cNvSpPr>
            <a:spLocks noGrp="1"/>
          </p:cNvSpPr>
          <p:nvPr>
            <p:ph type="title"/>
          </p:nvPr>
        </p:nvSpPr>
        <p:spPr>
          <a:xfrm>
            <a:off x="457200" y="457200"/>
            <a:ext cx="8229600" cy="114300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Chart Placeholder 7"/>
          <p:cNvSpPr>
            <a:spLocks noGrp="1"/>
          </p:cNvSpPr>
          <p:nvPr>
            <p:ph type="chart" sz="quarter" idx="10"/>
          </p:nvPr>
        </p:nvSpPr>
        <p:spPr>
          <a:xfrm>
            <a:off x="457200" y="1828800"/>
            <a:ext cx="8229600" cy="3886200"/>
          </a:xfrm>
          <a:prstGeom prst="rect">
            <a:avLst/>
          </a:prstGeom>
        </p:spPr>
        <p:txBody>
          <a:bodyPr/>
          <a:lstStyle>
            <a:lvl1pPr>
              <a:defRPr>
                <a:latin typeface="Arial" pitchFamily="34" charset="0"/>
                <a:cs typeface="Arial" pitchFamily="34" charset="0"/>
              </a:defRPr>
            </a:lvl1pPr>
          </a:lstStyle>
          <a:p>
            <a:r>
              <a:rPr lang="en-US" smtClean="0"/>
              <a:t>Click icon to add chart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Flowchart: Document 6"/>
          <p:cNvSpPr/>
          <p:nvPr userDrawn="1"/>
        </p:nvSpPr>
        <p:spPr>
          <a:xfrm rot="10800000">
            <a:off x="0" y="5943600"/>
            <a:ext cx="9144000" cy="914400"/>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IHI Logo_large 2 + SIHB division.jpg"/>
          <p:cNvPicPr>
            <a:picLocks noChangeAspect="1"/>
          </p:cNvPicPr>
          <p:nvPr userDrawn="1"/>
        </p:nvPicPr>
        <p:blipFill>
          <a:blip r:embed="rId2" cstate="print"/>
          <a:stretch>
            <a:fillRect/>
          </a:stretch>
        </p:blipFill>
        <p:spPr>
          <a:xfrm>
            <a:off x="7696200" y="6096000"/>
            <a:ext cx="914400" cy="609600"/>
          </a:xfrm>
          <a:prstGeom prst="rect">
            <a:avLst/>
          </a:prstGeom>
          <a:ln w="3175">
            <a:solidFill>
              <a:schemeClr val="tx1"/>
            </a:solidFill>
          </a:ln>
        </p:spPr>
      </p:pic>
      <p:sp>
        <p:nvSpPr>
          <p:cNvPr id="10" name="TextBox 9"/>
          <p:cNvSpPr txBox="1"/>
          <p:nvPr userDrawn="1"/>
        </p:nvSpPr>
        <p:spPr>
          <a:xfrm>
            <a:off x="304800" y="6324600"/>
            <a:ext cx="5715000" cy="276999"/>
          </a:xfrm>
          <a:prstGeom prst="rect">
            <a:avLst/>
          </a:prstGeom>
          <a:noFill/>
        </p:spPr>
        <p:txBody>
          <a:bodyPr wrap="square" rtlCol="0">
            <a:spAutoFit/>
          </a:bodyPr>
          <a:lstStyle/>
          <a:p>
            <a:r>
              <a:rPr lang="en-US" sz="1200" b="1" dirty="0" smtClean="0">
                <a:latin typeface="Arial" pitchFamily="34" charset="0"/>
                <a:cs typeface="Arial" pitchFamily="34" charset="0"/>
              </a:rPr>
              <a:t>Urban Indian Health</a:t>
            </a:r>
            <a:r>
              <a:rPr lang="en-US" sz="1200" b="1" baseline="0" dirty="0" smtClean="0">
                <a:latin typeface="Arial" pitchFamily="34" charset="0"/>
                <a:cs typeface="Arial" pitchFamily="34" charset="0"/>
              </a:rPr>
              <a:t> Institute, a division of the Seattle Indian Health Board</a:t>
            </a:r>
            <a:endParaRPr lang="en-US" sz="1200" b="1" dirty="0">
              <a:latin typeface="Arial" pitchFamily="34" charset="0"/>
              <a:cs typeface="Arial" pitchFamily="34" charset="0"/>
            </a:endParaRPr>
          </a:p>
        </p:txBody>
      </p:sp>
      <p:sp>
        <p:nvSpPr>
          <p:cNvPr id="12" name="Title 11"/>
          <p:cNvSpPr>
            <a:spLocks noGrp="1"/>
          </p:cNvSpPr>
          <p:nvPr>
            <p:ph type="title"/>
          </p:nvPr>
        </p:nvSpPr>
        <p:spPr>
          <a:xfrm>
            <a:off x="457200" y="457200"/>
            <a:ext cx="8229600" cy="114300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13" name="Table Placeholder 12"/>
          <p:cNvSpPr>
            <a:spLocks noGrp="1"/>
          </p:cNvSpPr>
          <p:nvPr>
            <p:ph type="tbl" sz="quarter" idx="10"/>
          </p:nvPr>
        </p:nvSpPr>
        <p:spPr>
          <a:xfrm>
            <a:off x="457200" y="1981200"/>
            <a:ext cx="8229600" cy="3581400"/>
          </a:xfrm>
          <a:prstGeom prst="rect">
            <a:avLst/>
          </a:prstGeom>
        </p:spPr>
        <p:txBody>
          <a:bodyPr/>
          <a:lstStyle>
            <a:lvl1pPr>
              <a:defRPr>
                <a:latin typeface="Arial" pitchFamily="34" charset="0"/>
                <a:cs typeface="Arial" pitchFamily="34" charset="0"/>
              </a:defRPr>
            </a:lvl1pPr>
          </a:lstStyle>
          <a:p>
            <a:r>
              <a:rPr lang="en-US" smtClean="0"/>
              <a:t>Click icon to add table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slide">
    <p:spTree>
      <p:nvGrpSpPr>
        <p:cNvPr id="1" name=""/>
        <p:cNvGrpSpPr/>
        <p:nvPr/>
      </p:nvGrpSpPr>
      <p:grpSpPr>
        <a:xfrm>
          <a:off x="0" y="0"/>
          <a:ext cx="0" cy="0"/>
          <a:chOff x="0" y="0"/>
          <a:chExt cx="0" cy="0"/>
        </a:xfrm>
      </p:grpSpPr>
      <p:sp>
        <p:nvSpPr>
          <p:cNvPr id="7" name="Flowchart: Document 6"/>
          <p:cNvSpPr/>
          <p:nvPr userDrawn="1"/>
        </p:nvSpPr>
        <p:spPr>
          <a:xfrm rot="10800000">
            <a:off x="0" y="5943600"/>
            <a:ext cx="9144000" cy="914400"/>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IHI Logo_large 2 + SIHB division.jpg"/>
          <p:cNvPicPr>
            <a:picLocks noChangeAspect="1"/>
          </p:cNvPicPr>
          <p:nvPr userDrawn="1"/>
        </p:nvPicPr>
        <p:blipFill>
          <a:blip r:embed="rId2" cstate="print"/>
          <a:stretch>
            <a:fillRect/>
          </a:stretch>
        </p:blipFill>
        <p:spPr>
          <a:xfrm>
            <a:off x="7696200" y="6096000"/>
            <a:ext cx="914400" cy="609600"/>
          </a:xfrm>
          <a:prstGeom prst="rect">
            <a:avLst/>
          </a:prstGeom>
          <a:ln w="3175">
            <a:solidFill>
              <a:schemeClr val="tx1"/>
            </a:solidFill>
          </a:ln>
        </p:spPr>
      </p:pic>
      <p:sp>
        <p:nvSpPr>
          <p:cNvPr id="10" name="TextBox 9"/>
          <p:cNvSpPr txBox="1"/>
          <p:nvPr userDrawn="1"/>
        </p:nvSpPr>
        <p:spPr>
          <a:xfrm>
            <a:off x="304800" y="6324600"/>
            <a:ext cx="5715000" cy="276999"/>
          </a:xfrm>
          <a:prstGeom prst="rect">
            <a:avLst/>
          </a:prstGeom>
          <a:noFill/>
        </p:spPr>
        <p:txBody>
          <a:bodyPr wrap="square" rtlCol="0">
            <a:spAutoFit/>
          </a:bodyPr>
          <a:lstStyle/>
          <a:p>
            <a:r>
              <a:rPr lang="en-US" sz="1200" b="1" dirty="0" smtClean="0">
                <a:latin typeface="Arial" pitchFamily="34" charset="0"/>
                <a:cs typeface="Arial" pitchFamily="34" charset="0"/>
              </a:rPr>
              <a:t>Urban Indian Health</a:t>
            </a:r>
            <a:r>
              <a:rPr lang="en-US" sz="1200" b="1" baseline="0" dirty="0" smtClean="0">
                <a:latin typeface="Arial" pitchFamily="34" charset="0"/>
                <a:cs typeface="Arial" pitchFamily="34" charset="0"/>
              </a:rPr>
              <a:t> Institute, a division of the Seattle Indian Health Board</a:t>
            </a:r>
            <a:endParaRPr lang="en-US" sz="1200" b="1" dirty="0">
              <a:latin typeface="Arial" pitchFamily="34" charset="0"/>
              <a:cs typeface="Arial" pitchFamily="34" charset="0"/>
            </a:endParaRPr>
          </a:p>
        </p:txBody>
      </p:sp>
      <p:sp>
        <p:nvSpPr>
          <p:cNvPr id="12" name="Title 11"/>
          <p:cNvSpPr>
            <a:spLocks noGrp="1"/>
          </p:cNvSpPr>
          <p:nvPr>
            <p:ph type="title"/>
          </p:nvPr>
        </p:nvSpPr>
        <p:spPr>
          <a:xfrm>
            <a:off x="457200" y="1828800"/>
            <a:ext cx="8229600" cy="114300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13" name="Text Placeholder 12"/>
          <p:cNvSpPr>
            <a:spLocks noGrp="1"/>
          </p:cNvSpPr>
          <p:nvPr>
            <p:ph type="body" sz="quarter" idx="11"/>
          </p:nvPr>
        </p:nvSpPr>
        <p:spPr>
          <a:xfrm>
            <a:off x="457200" y="3505200"/>
            <a:ext cx="8229600" cy="1219200"/>
          </a:xfrm>
          <a:prstGeom prst="rect">
            <a:avLst/>
          </a:prstGeom>
        </p:spPr>
        <p:txBody>
          <a:bodyPr/>
          <a:lstStyle>
            <a:lvl1pPr>
              <a:buNone/>
              <a:defRPr>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Last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fld id="{D48B72BD-CCED-487D-8453-113E6C048471}" type="datetimeFigureOut">
              <a:rPr lang="en-US" smtClean="0"/>
              <a:pPr/>
              <a:t>8/19/2014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E9DAC4D0-CC52-495C-A84A-4CB18C3F33E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49" r:id="rId2"/>
    <p:sldLayoutId id="2147483757" r:id="rId3"/>
    <p:sldLayoutId id="2147483752" r:id="rId4"/>
    <p:sldLayoutId id="2147483756" r:id="rId5"/>
    <p:sldLayoutId id="2147483754" r:id="rId6"/>
    <p:sldLayoutId id="2147483755" r:id="rId7"/>
    <p:sldLayoutId id="2147483655" r:id="rId8"/>
    <p:sldLayoutId id="214748365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0.xml"/><Relationship Id="rId16" Type="http://schemas.openxmlformats.org/officeDocument/2006/relationships/diagramColors" Target="../diagrams/colors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juliel@uihi.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indigeval.aihec.org/Pages/Documents.aspx" TargetMode="External"/><Relationship Id="rId7" Type="http://schemas.openxmlformats.org/officeDocument/2006/relationships/hyperlink" Target="http://learningstore.uwex.edu/assets/pdfs/g3658-4.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wcphp.org/training" TargetMode="External"/><Relationship Id="rId5" Type="http://schemas.openxmlformats.org/officeDocument/2006/relationships/hyperlink" Target="http://www.nsf.gov/pubs/2002/nsf02057/nsf02057_4.pdf" TargetMode="External"/><Relationship Id="rId4" Type="http://schemas.openxmlformats.org/officeDocument/2006/relationships/hyperlink" Target="http://www.creativenarrations.net/wh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uihi.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uihi.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eval/framework/index.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Gathering Credible Data</a:t>
            </a:r>
            <a:endParaRPr lang="en-US" sz="4000" dirty="0"/>
          </a:p>
        </p:txBody>
      </p:sp>
      <p:sp>
        <p:nvSpPr>
          <p:cNvPr id="6" name="Text Placeholder 5"/>
          <p:cNvSpPr>
            <a:spLocks noGrp="1"/>
          </p:cNvSpPr>
          <p:nvPr>
            <p:ph type="body" sz="quarter" idx="10"/>
          </p:nvPr>
        </p:nvSpPr>
        <p:spPr/>
        <p:txBody>
          <a:bodyPr/>
          <a:lstStyle/>
          <a:p>
            <a:pPr algn="ctr">
              <a:buNone/>
            </a:pPr>
            <a:r>
              <a:rPr lang="en-US" sz="2800" dirty="0" smtClean="0">
                <a:solidFill>
                  <a:schemeClr val="bg1"/>
                </a:solidFill>
              </a:rPr>
              <a:t>Seattle Indian Health Board</a:t>
            </a:r>
          </a:p>
          <a:p>
            <a:pPr algn="ctr">
              <a:buNone/>
            </a:pPr>
            <a:r>
              <a:rPr lang="en-US" sz="2800" dirty="0" smtClean="0">
                <a:solidFill>
                  <a:schemeClr val="bg1"/>
                </a:solidFill>
              </a:rPr>
              <a:t>Urban Indian Health Institute </a:t>
            </a:r>
          </a:p>
          <a:p>
            <a:pPr algn="ctr">
              <a:buNone/>
            </a:pPr>
            <a:endParaRPr lang="en-US" sz="2800" dirty="0">
              <a:solidFill>
                <a:schemeClr val="bg1"/>
              </a:solidFill>
            </a:endParaRPr>
          </a:p>
          <a:p>
            <a:pPr algn="ctr">
              <a:buNone/>
            </a:pPr>
            <a:r>
              <a:rPr lang="en-US" sz="1600" dirty="0" smtClean="0">
                <a:solidFill>
                  <a:schemeClr val="bg1"/>
                </a:solidFill>
              </a:rPr>
              <a:t>Shayla R. Compton, MPH</a:t>
            </a:r>
          </a:p>
          <a:p>
            <a:pPr algn="ctr">
              <a:buNone/>
            </a:pPr>
            <a:r>
              <a:rPr lang="en-US" sz="1600" dirty="0" smtClean="0">
                <a:solidFill>
                  <a:schemeClr val="bg1"/>
                </a:solidFill>
              </a:rPr>
              <a:t>University of Washington School of Public Health</a:t>
            </a:r>
          </a:p>
          <a:p>
            <a:pPr algn="ctr">
              <a:buNone/>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600" y="0"/>
            <a:ext cx="12057888" cy="1143000"/>
          </a:xfrm>
        </p:spPr>
        <p:txBody>
          <a:bodyPr/>
          <a:lstStyle/>
          <a:p>
            <a:r>
              <a:rPr lang="en-US" dirty="0" smtClean="0"/>
              <a:t>Mixed Method Approach</a:t>
            </a:r>
            <a:endParaRPr lang="en-US" dirty="0"/>
          </a:p>
        </p:txBody>
      </p:sp>
      <p:graphicFrame>
        <p:nvGraphicFramePr>
          <p:cNvPr id="6" name="Diagram 5"/>
          <p:cNvGraphicFramePr/>
          <p:nvPr>
            <p:extLst>
              <p:ext uri="{D42A27DB-BD31-4B8C-83A1-F6EECF244321}">
                <p14:modId xmlns:p14="http://schemas.microsoft.com/office/powerpoint/2010/main" val="3450639271"/>
              </p:ext>
            </p:extLst>
          </p:nvPr>
        </p:nvGraphicFramePr>
        <p:xfrm>
          <a:off x="1524000" y="1828800"/>
          <a:ext cx="60960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726252227"/>
              </p:ext>
            </p:extLst>
          </p:nvPr>
        </p:nvGraphicFramePr>
        <p:xfrm>
          <a:off x="1524000" y="1828800"/>
          <a:ext cx="6096000"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agram 2"/>
          <p:cNvGraphicFramePr/>
          <p:nvPr>
            <p:extLst>
              <p:ext uri="{D42A27DB-BD31-4B8C-83A1-F6EECF244321}">
                <p14:modId xmlns:p14="http://schemas.microsoft.com/office/powerpoint/2010/main" val="3919688498"/>
              </p:ext>
            </p:extLst>
          </p:nvPr>
        </p:nvGraphicFramePr>
        <p:xfrm>
          <a:off x="1524000" y="1905000"/>
          <a:ext cx="6096000" cy="1600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Oval 4"/>
          <p:cNvSpPr/>
          <p:nvPr/>
        </p:nvSpPr>
        <p:spPr>
          <a:xfrm>
            <a:off x="894641" y="3872874"/>
            <a:ext cx="1362456" cy="1362456"/>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Focus Groups</a:t>
            </a:r>
            <a:endParaRPr lang="en-US" sz="1300" dirty="0"/>
          </a:p>
        </p:txBody>
      </p:sp>
      <p:sp>
        <p:nvSpPr>
          <p:cNvPr id="9" name="Oval 8"/>
          <p:cNvSpPr/>
          <p:nvPr/>
        </p:nvSpPr>
        <p:spPr>
          <a:xfrm>
            <a:off x="2438400" y="3866778"/>
            <a:ext cx="1362456" cy="1362456"/>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Interviews</a:t>
            </a:r>
            <a:endParaRPr lang="en-US" sz="1300" dirty="0"/>
          </a:p>
        </p:txBody>
      </p:sp>
      <p:sp>
        <p:nvSpPr>
          <p:cNvPr id="10" name="Oval 9"/>
          <p:cNvSpPr/>
          <p:nvPr/>
        </p:nvSpPr>
        <p:spPr>
          <a:xfrm>
            <a:off x="5334000" y="3885066"/>
            <a:ext cx="1362456" cy="1362456"/>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Document Review</a:t>
            </a:r>
            <a:endParaRPr lang="en-US" sz="1300" dirty="0"/>
          </a:p>
        </p:txBody>
      </p:sp>
      <p:sp>
        <p:nvSpPr>
          <p:cNvPr id="11" name="Oval 10"/>
          <p:cNvSpPr/>
          <p:nvPr/>
        </p:nvSpPr>
        <p:spPr>
          <a:xfrm>
            <a:off x="6865305" y="3866778"/>
            <a:ext cx="1362456" cy="1362456"/>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Surveys</a:t>
            </a:r>
            <a:endParaRPr lang="en-US" sz="1300" dirty="0"/>
          </a:p>
        </p:txBody>
      </p:sp>
    </p:spTree>
    <p:extLst>
      <p:ext uri="{BB962C8B-B14F-4D97-AF65-F5344CB8AC3E}">
        <p14:creationId xmlns:p14="http://schemas.microsoft.com/office/powerpoint/2010/main" val="379351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15316200" cy="1600200"/>
          </a:xfrm>
        </p:spPr>
        <p:txBody>
          <a:bodyPr/>
          <a:lstStyle/>
          <a:p>
            <a:r>
              <a:rPr lang="en-US" dirty="0" smtClean="0"/>
              <a:t>Mixed Method Approach: </a:t>
            </a:r>
            <a:br>
              <a:rPr lang="en-US" dirty="0" smtClean="0"/>
            </a:br>
            <a:r>
              <a:rPr lang="en-US" dirty="0" smtClean="0"/>
              <a:t>                  Triangulation</a:t>
            </a:r>
            <a:endParaRPr lang="en-US" dirty="0"/>
          </a:p>
        </p:txBody>
      </p:sp>
      <p:sp>
        <p:nvSpPr>
          <p:cNvPr id="5" name="Rectangle 4"/>
          <p:cNvSpPr/>
          <p:nvPr/>
        </p:nvSpPr>
        <p:spPr>
          <a:xfrm>
            <a:off x="609600" y="2522482"/>
            <a:ext cx="1447800" cy="914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Quantitative</a:t>
            </a:r>
            <a:r>
              <a:rPr lang="en-US" sz="1700" dirty="0" smtClean="0"/>
              <a:t> Data &amp; Results</a:t>
            </a:r>
            <a:endParaRPr lang="en-US" sz="1700" dirty="0"/>
          </a:p>
        </p:txBody>
      </p:sp>
      <p:sp>
        <p:nvSpPr>
          <p:cNvPr id="9" name="Rectangle 8"/>
          <p:cNvSpPr/>
          <p:nvPr/>
        </p:nvSpPr>
        <p:spPr>
          <a:xfrm>
            <a:off x="7239000" y="2522482"/>
            <a:ext cx="1447800" cy="914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Qualitative</a:t>
            </a:r>
            <a:r>
              <a:rPr lang="en-US" sz="1700" dirty="0" smtClean="0"/>
              <a:t> Data &amp; Results</a:t>
            </a:r>
            <a:endParaRPr lang="en-US" sz="1700" dirty="0"/>
          </a:p>
        </p:txBody>
      </p:sp>
      <p:sp>
        <p:nvSpPr>
          <p:cNvPr id="11" name="Right Arrow 10"/>
          <p:cNvSpPr/>
          <p:nvPr/>
        </p:nvSpPr>
        <p:spPr>
          <a:xfrm>
            <a:off x="2438400" y="2721600"/>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5715000" y="2721600"/>
            <a:ext cx="978408" cy="48463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2522482"/>
            <a:ext cx="1828800" cy="9866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Interpretation</a:t>
            </a:r>
            <a:endParaRPr lang="en-US" sz="1700" dirty="0"/>
          </a:p>
        </p:txBody>
      </p:sp>
    </p:spTree>
    <p:extLst>
      <p:ext uri="{BB962C8B-B14F-4D97-AF65-F5344CB8AC3E}">
        <p14:creationId xmlns:p14="http://schemas.microsoft.com/office/powerpoint/2010/main" val="4087352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9982200" cy="1600200"/>
          </a:xfrm>
        </p:spPr>
        <p:txBody>
          <a:bodyPr/>
          <a:lstStyle/>
          <a:p>
            <a:r>
              <a:rPr lang="en-US" dirty="0" smtClean="0"/>
              <a:t>Selecting the Best Method</a:t>
            </a:r>
            <a:endParaRPr lang="en-US" dirty="0"/>
          </a:p>
        </p:txBody>
      </p:sp>
      <p:graphicFrame>
        <p:nvGraphicFramePr>
          <p:cNvPr id="4" name="Diagram 3"/>
          <p:cNvGraphicFramePr/>
          <p:nvPr>
            <p:extLst>
              <p:ext uri="{D42A27DB-BD31-4B8C-83A1-F6EECF244321}">
                <p14:modId xmlns:p14="http://schemas.microsoft.com/office/powerpoint/2010/main" val="388575262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86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5280" cy="1219200"/>
          </a:xfrm>
        </p:spPr>
        <p:txBody>
          <a:bodyPr/>
          <a:lstStyle/>
          <a:p>
            <a:pPr algn="l"/>
            <a:r>
              <a:rPr lang="en-US" dirty="0" smtClean="0"/>
              <a:t>Practice &amp; Review </a:t>
            </a:r>
            <a:endParaRPr lang="en-US" dirty="0"/>
          </a:p>
        </p:txBody>
      </p:sp>
      <p:graphicFrame>
        <p:nvGraphicFramePr>
          <p:cNvPr id="13" name="Diagram 12"/>
          <p:cNvGraphicFramePr/>
          <p:nvPr>
            <p:extLst>
              <p:ext uri="{D42A27DB-BD31-4B8C-83A1-F6EECF244321}">
                <p14:modId xmlns:p14="http://schemas.microsoft.com/office/powerpoint/2010/main" val="232107514"/>
              </p:ext>
            </p:extLst>
          </p:nvPr>
        </p:nvGraphicFramePr>
        <p:xfrm>
          <a:off x="152400" y="9144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6570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0"/>
            <a:ext cx="11734800" cy="1524000"/>
          </a:xfrm>
        </p:spPr>
        <p:txBody>
          <a:bodyPr/>
          <a:lstStyle/>
          <a:p>
            <a:r>
              <a:rPr lang="en-US" dirty="0" smtClean="0"/>
              <a:t>Practice &amp; Review</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1" y="1100328"/>
            <a:ext cx="475509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9800" y="3100399"/>
            <a:ext cx="298871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Attendance logs</a:t>
            </a:r>
          </a:p>
          <a:p>
            <a:pPr marL="285750" indent="-285750">
              <a:buFont typeface="Arial" panose="020B0604020202020204" pitchFamily="34" charset="0"/>
              <a:buChar char="•"/>
            </a:pPr>
            <a:r>
              <a:rPr lang="en-US" b="1" dirty="0" smtClean="0"/>
              <a:t>Summary reports</a:t>
            </a:r>
          </a:p>
          <a:p>
            <a:pPr marL="285750" indent="-285750">
              <a:buFont typeface="Arial" panose="020B0604020202020204" pitchFamily="34" charset="0"/>
              <a:buChar char="•"/>
            </a:pPr>
            <a:r>
              <a:rPr lang="en-US" b="1" dirty="0" smtClean="0"/>
              <a:t>Outreach materials</a:t>
            </a:r>
          </a:p>
          <a:p>
            <a:pPr marL="285750" indent="-285750">
              <a:buFont typeface="Arial" panose="020B0604020202020204" pitchFamily="34" charset="0"/>
              <a:buChar char="•"/>
            </a:pPr>
            <a:r>
              <a:rPr lang="en-US" b="1" dirty="0" smtClean="0"/>
              <a:t>Social media </a:t>
            </a:r>
            <a:r>
              <a:rPr lang="en-US" b="1" dirty="0"/>
              <a:t>a</a:t>
            </a:r>
            <a:r>
              <a:rPr lang="en-US" b="1" dirty="0" smtClean="0"/>
              <a:t>ctivity</a:t>
            </a:r>
            <a:endParaRPr lang="en-US" b="1" dirty="0"/>
          </a:p>
        </p:txBody>
      </p:sp>
    </p:spTree>
    <p:extLst>
      <p:ext uri="{BB962C8B-B14F-4D97-AF65-F5344CB8AC3E}">
        <p14:creationId xmlns:p14="http://schemas.microsoft.com/office/powerpoint/2010/main" val="30525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9372600" cy="1143000"/>
          </a:xfrm>
        </p:spPr>
        <p:txBody>
          <a:bodyPr/>
          <a:lstStyle/>
          <a:p>
            <a:r>
              <a:rPr lang="en-US" dirty="0" smtClean="0"/>
              <a:t>Practice &amp; Review</a:t>
            </a:r>
            <a:endParaRPr lang="en-US" dirty="0"/>
          </a:p>
        </p:txBody>
      </p:sp>
      <p:graphicFrame>
        <p:nvGraphicFramePr>
          <p:cNvPr id="4" name="Table Placeholder 3"/>
          <p:cNvGraphicFramePr>
            <a:graphicFrameLocks noGrp="1"/>
          </p:cNvGraphicFramePr>
          <p:nvPr>
            <p:ph type="tbl" sz="quarter" idx="10"/>
            <p:extLst>
              <p:ext uri="{D42A27DB-BD31-4B8C-83A1-F6EECF244321}">
                <p14:modId xmlns:p14="http://schemas.microsoft.com/office/powerpoint/2010/main" val="1709577609"/>
              </p:ext>
            </p:extLst>
          </p:nvPr>
        </p:nvGraphicFramePr>
        <p:xfrm>
          <a:off x="152400" y="838200"/>
          <a:ext cx="883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955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19200"/>
          </a:xfrm>
        </p:spPr>
        <p:txBody>
          <a:bodyPr/>
          <a:lstStyle/>
          <a:p>
            <a:pPr algn="l"/>
            <a:r>
              <a:rPr lang="en-US" dirty="0" smtClean="0"/>
              <a:t>Practice &amp; Review </a:t>
            </a:r>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val="0"/>
              </a:ext>
            </a:extLst>
          </a:blip>
          <a:stretch>
            <a:fillRect/>
          </a:stretch>
        </p:blipFill>
        <p:spPr bwMode="auto">
          <a:xfrm>
            <a:off x="949304" y="1072826"/>
            <a:ext cx="478320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3389753"/>
            <a:ext cx="26670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M</a:t>
            </a:r>
            <a:r>
              <a:rPr lang="en-US" b="1" dirty="0" smtClean="0"/>
              <a:t>ultiple perspectives</a:t>
            </a:r>
          </a:p>
          <a:p>
            <a:pPr marL="285750" indent="-285750">
              <a:buFont typeface="Arial" panose="020B0604020202020204" pitchFamily="34" charset="0"/>
              <a:buChar char="•"/>
            </a:pPr>
            <a:r>
              <a:rPr lang="en-US" b="1" dirty="0" smtClean="0"/>
              <a:t>Direct feedback</a:t>
            </a:r>
          </a:p>
          <a:p>
            <a:endParaRPr lang="en-US" dirty="0" smtClean="0"/>
          </a:p>
          <a:p>
            <a:endParaRPr lang="en-US" dirty="0"/>
          </a:p>
        </p:txBody>
      </p:sp>
    </p:spTree>
    <p:extLst>
      <p:ext uri="{BB962C8B-B14F-4D97-AF65-F5344CB8AC3E}">
        <p14:creationId xmlns:p14="http://schemas.microsoft.com/office/powerpoint/2010/main" val="38160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0"/>
            <a:ext cx="7696200" cy="1524000"/>
          </a:xfrm>
        </p:spPr>
        <p:txBody>
          <a:bodyPr/>
          <a:lstStyle/>
          <a:p>
            <a:r>
              <a:rPr lang="en-US" dirty="0" smtClean="0"/>
              <a:t>Summary</a:t>
            </a:r>
            <a:endParaRPr lang="en-US" dirty="0"/>
          </a:p>
        </p:txBody>
      </p:sp>
      <p:sp>
        <p:nvSpPr>
          <p:cNvPr id="5" name="Text Placeholder 4"/>
          <p:cNvSpPr>
            <a:spLocks noGrp="1"/>
          </p:cNvSpPr>
          <p:nvPr>
            <p:ph type="body" sz="quarter" idx="10"/>
          </p:nvPr>
        </p:nvSpPr>
        <p:spPr/>
        <p:txBody>
          <a:bodyPr/>
          <a:lstStyle/>
          <a:p>
            <a:r>
              <a:rPr lang="en-US" sz="2800" dirty="0" smtClean="0"/>
              <a:t>Respect for clients &amp; community</a:t>
            </a:r>
          </a:p>
          <a:p>
            <a:r>
              <a:rPr lang="en-US" sz="2800" dirty="0" smtClean="0"/>
              <a:t>Choose the method that best fits your evaluation question, the source of information, and resources (financial, expertise, time, etc.). </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400" dirty="0" smtClean="0"/>
          </a:p>
          <a:p>
            <a:endParaRPr lang="en-US" dirty="0"/>
          </a:p>
        </p:txBody>
      </p:sp>
    </p:spTree>
    <p:extLst>
      <p:ext uri="{BB962C8B-B14F-4D97-AF65-F5344CB8AC3E}">
        <p14:creationId xmlns:p14="http://schemas.microsoft.com/office/powerpoint/2010/main" val="98105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4"/>
          <p:cNvSpPr>
            <a:spLocks noGrp="1"/>
          </p:cNvSpPr>
          <p:nvPr>
            <p:ph type="title"/>
          </p:nvPr>
        </p:nvSpPr>
        <p:spPr bwMode="auto">
          <a:xfrm>
            <a:off x="457200" y="152400"/>
            <a:ext cx="8229600" cy="2362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6500" dirty="0" smtClean="0">
                <a:latin typeface="Arial" pitchFamily="34" charset="0"/>
                <a:cs typeface="Arial" pitchFamily="34" charset="0"/>
              </a:rPr>
              <a:t/>
            </a:r>
            <a:br>
              <a:rPr lang="en-US" sz="6500" dirty="0" smtClean="0">
                <a:latin typeface="Arial" pitchFamily="34" charset="0"/>
                <a:cs typeface="Arial" pitchFamily="34" charset="0"/>
              </a:rPr>
            </a:br>
            <a:r>
              <a:rPr lang="en-US" sz="6500" dirty="0" smtClean="0">
                <a:latin typeface="Arial" pitchFamily="34" charset="0"/>
                <a:cs typeface="Arial" pitchFamily="34" charset="0"/>
              </a:rPr>
              <a:t/>
            </a:r>
            <a:br>
              <a:rPr lang="en-US" sz="6500" dirty="0" smtClean="0">
                <a:latin typeface="Arial" pitchFamily="34" charset="0"/>
                <a:cs typeface="Arial" pitchFamily="34" charset="0"/>
              </a:rPr>
            </a:br>
            <a:r>
              <a:rPr lang="en-US" sz="6500" dirty="0" smtClean="0">
                <a:latin typeface="Arial" pitchFamily="34" charset="0"/>
                <a:cs typeface="Arial" pitchFamily="34" charset="0"/>
              </a:rPr>
              <a:t>Questions</a:t>
            </a:r>
          </a:p>
        </p:txBody>
      </p:sp>
      <p:sp>
        <p:nvSpPr>
          <p:cNvPr id="76802" name="TextBox 2"/>
          <p:cNvSpPr txBox="1">
            <a:spLocks noChangeArrowheads="1"/>
          </p:cNvSpPr>
          <p:nvPr/>
        </p:nvSpPr>
        <p:spPr bwMode="auto">
          <a:xfrm>
            <a:off x="914400" y="4487862"/>
            <a:ext cx="7315200" cy="769441"/>
          </a:xfrm>
          <a:prstGeom prst="rect">
            <a:avLst/>
          </a:prstGeom>
          <a:noFill/>
          <a:ln w="9525">
            <a:noFill/>
            <a:miter lim="800000"/>
            <a:headEnd/>
            <a:tailEnd/>
          </a:ln>
        </p:spPr>
        <p:txBody>
          <a:bodyPr>
            <a:spAutoFit/>
          </a:bodyPr>
          <a:lstStyle/>
          <a:p>
            <a:r>
              <a:rPr lang="en-US" sz="2200" dirty="0">
                <a:latin typeface="Gill Sans MT" pitchFamily="34" charset="0"/>
              </a:rPr>
              <a:t>Contact Julie Loughran at </a:t>
            </a:r>
            <a:r>
              <a:rPr lang="en-US" sz="2200" dirty="0">
                <a:latin typeface="Gill Sans MT" pitchFamily="34" charset="0"/>
                <a:hlinkClick r:id="rId3"/>
              </a:rPr>
              <a:t>juliel@uihi.org</a:t>
            </a:r>
            <a:r>
              <a:rPr lang="en-US" sz="2200" dirty="0">
                <a:latin typeface="Gill Sans MT" pitchFamily="34" charset="0"/>
              </a:rPr>
              <a:t> or 206.812.3042 to </a:t>
            </a:r>
            <a:r>
              <a:rPr lang="en-US" sz="2200" dirty="0" smtClean="0">
                <a:latin typeface="Gill Sans MT" pitchFamily="34" charset="0"/>
              </a:rPr>
              <a:t>receive individualized consultation on program evaluation.</a:t>
            </a:r>
            <a:endParaRPr lang="en-US" sz="2200" dirty="0">
              <a:latin typeface="Gill Sans MT" pitchFamily="34" charset="0"/>
            </a:endParaRPr>
          </a:p>
        </p:txBody>
      </p:sp>
      <p:sp>
        <p:nvSpPr>
          <p:cNvPr id="4" name="TextBox 3"/>
          <p:cNvSpPr txBox="1"/>
          <p:nvPr/>
        </p:nvSpPr>
        <p:spPr>
          <a:xfrm>
            <a:off x="0" y="6488668"/>
            <a:ext cx="383438" cy="307777"/>
          </a:xfrm>
          <a:prstGeom prst="rect">
            <a:avLst/>
          </a:prstGeom>
          <a:noFill/>
        </p:spPr>
        <p:txBody>
          <a:bodyPr wrap="none" rtlCol="0">
            <a:spAutoFit/>
          </a:bodyPr>
          <a:lstStyle/>
          <a:p>
            <a:r>
              <a:rPr lang="en-US" sz="1400" dirty="0" smtClean="0"/>
              <a:t>26</a:t>
            </a:r>
            <a:endParaRPr lang="en-US" sz="1400" dirty="0"/>
          </a:p>
        </p:txBody>
      </p:sp>
    </p:spTree>
    <p:extLst>
      <p:ext uri="{BB962C8B-B14F-4D97-AF65-F5344CB8AC3E}">
        <p14:creationId xmlns:p14="http://schemas.microsoft.com/office/powerpoint/2010/main" val="3225949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9753600" cy="1524000"/>
          </a:xfrm>
          <a:prstGeom prst="rect">
            <a:avLst/>
          </a:prstGeom>
        </p:spPr>
        <p:txBody>
          <a:bodyPr/>
          <a:lstStyle/>
          <a:p>
            <a:r>
              <a:rPr lang="en-US" dirty="0" smtClean="0"/>
              <a:t>Data Collection Resources</a:t>
            </a:r>
            <a:endParaRPr lang="en-US" dirty="0"/>
          </a:p>
        </p:txBody>
      </p:sp>
      <p:sp>
        <p:nvSpPr>
          <p:cNvPr id="4" name="TextBox 3"/>
          <p:cNvSpPr txBox="1"/>
          <p:nvPr/>
        </p:nvSpPr>
        <p:spPr>
          <a:xfrm>
            <a:off x="838200" y="1295400"/>
            <a:ext cx="7315201" cy="6463308"/>
          </a:xfrm>
          <a:prstGeom prst="rect">
            <a:avLst/>
          </a:prstGeom>
          <a:noFill/>
        </p:spPr>
        <p:txBody>
          <a:bodyPr wrap="square" rtlCol="0">
            <a:spAutoFit/>
          </a:bodyPr>
          <a:lstStyle/>
          <a:p>
            <a:r>
              <a:rPr lang="en-US" dirty="0" smtClean="0"/>
              <a:t>American Indian Higher Education Consortium</a:t>
            </a:r>
          </a:p>
          <a:p>
            <a:r>
              <a:rPr lang="en-US" dirty="0">
                <a:hlinkClick r:id="rId3"/>
              </a:rPr>
              <a:t>http://</a:t>
            </a:r>
            <a:r>
              <a:rPr lang="en-US" dirty="0" smtClean="0">
                <a:hlinkClick r:id="rId3"/>
              </a:rPr>
              <a:t>indigeval.aihec.org/Pages/Documents.aspx</a:t>
            </a:r>
            <a:r>
              <a:rPr lang="en-US" dirty="0" smtClean="0"/>
              <a:t> </a:t>
            </a:r>
          </a:p>
          <a:p>
            <a:endParaRPr lang="en-US" dirty="0"/>
          </a:p>
          <a:p>
            <a:r>
              <a:rPr lang="en-US" dirty="0" smtClean="0"/>
              <a:t>Creative Narrations </a:t>
            </a:r>
          </a:p>
          <a:p>
            <a:r>
              <a:rPr lang="en-US" dirty="0">
                <a:hlinkClick r:id="rId4"/>
              </a:rPr>
              <a:t>http://</a:t>
            </a:r>
            <a:r>
              <a:rPr lang="en-US" dirty="0" smtClean="0">
                <a:hlinkClick r:id="rId4"/>
              </a:rPr>
              <a:t>www.creativenarrations.net/who</a:t>
            </a:r>
            <a:r>
              <a:rPr lang="en-US" dirty="0" smtClean="0"/>
              <a:t> </a:t>
            </a:r>
            <a:endParaRPr lang="en-US" dirty="0"/>
          </a:p>
          <a:p>
            <a:endParaRPr lang="en-US" dirty="0" smtClean="0"/>
          </a:p>
          <a:p>
            <a:r>
              <a:rPr lang="en-US" dirty="0" smtClean="0"/>
              <a:t>National Science Foundation</a:t>
            </a:r>
          </a:p>
          <a:p>
            <a:r>
              <a:rPr lang="en-US" dirty="0">
                <a:hlinkClick r:id="rId5"/>
              </a:rPr>
              <a:t>http://</a:t>
            </a:r>
            <a:r>
              <a:rPr lang="en-US" dirty="0" smtClean="0">
                <a:hlinkClick r:id="rId5"/>
              </a:rPr>
              <a:t>www.nsf.gov/pubs/2002/nsf02057/nsf02057_4.pdf</a:t>
            </a:r>
            <a:r>
              <a:rPr lang="en-US" dirty="0" smtClean="0"/>
              <a:t> </a:t>
            </a:r>
          </a:p>
          <a:p>
            <a:endParaRPr lang="en-US" dirty="0"/>
          </a:p>
          <a:p>
            <a:r>
              <a:rPr lang="en-US" dirty="0" smtClean="0"/>
              <a:t>Northwest </a:t>
            </a:r>
            <a:r>
              <a:rPr lang="en-US" dirty="0"/>
              <a:t>Center for Public Health </a:t>
            </a:r>
            <a:r>
              <a:rPr lang="en-US" dirty="0" smtClean="0"/>
              <a:t>Practice </a:t>
            </a:r>
          </a:p>
          <a:p>
            <a:r>
              <a:rPr lang="en-US" dirty="0">
                <a:hlinkClick r:id="rId6"/>
              </a:rPr>
              <a:t>https://</a:t>
            </a:r>
            <a:r>
              <a:rPr lang="en-US" dirty="0" smtClean="0">
                <a:hlinkClick r:id="rId6"/>
              </a:rPr>
              <a:t>www.nwcphp.org/training</a:t>
            </a:r>
            <a:r>
              <a:rPr lang="en-US" dirty="0" smtClean="0"/>
              <a:t> </a:t>
            </a:r>
          </a:p>
          <a:p>
            <a:endParaRPr lang="en-US" dirty="0" smtClean="0"/>
          </a:p>
          <a:p>
            <a:r>
              <a:rPr lang="en-US" dirty="0" smtClean="0"/>
              <a:t>University of Wisconsin-Extension</a:t>
            </a:r>
          </a:p>
          <a:p>
            <a:r>
              <a:rPr lang="en-US" dirty="0">
                <a:hlinkClick r:id="rId7"/>
              </a:rPr>
              <a:t>http://</a:t>
            </a:r>
            <a:r>
              <a:rPr lang="en-US" dirty="0" smtClean="0">
                <a:hlinkClick r:id="rId7"/>
              </a:rPr>
              <a:t>learningstore.uwex.edu/assets/pdfs/g3658-4.pdf</a:t>
            </a:r>
            <a:r>
              <a:rPr lang="en-US" dirty="0" smtClean="0"/>
              <a:t> </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79959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990600"/>
          </a:xfrm>
        </p:spPr>
        <p:txBody>
          <a:bodyPr/>
          <a:lstStyle/>
          <a:p>
            <a:r>
              <a:rPr lang="en-US" dirty="0" smtClean="0"/>
              <a:t>Objectives of Session</a:t>
            </a:r>
            <a:endParaRPr lang="en-US" dirty="0"/>
          </a:p>
        </p:txBody>
      </p:sp>
      <p:sp>
        <p:nvSpPr>
          <p:cNvPr id="3" name="Text Placeholder 2"/>
          <p:cNvSpPr>
            <a:spLocks noGrp="1"/>
          </p:cNvSpPr>
          <p:nvPr>
            <p:ph type="body" sz="quarter" idx="10"/>
          </p:nvPr>
        </p:nvSpPr>
        <p:spPr>
          <a:xfrm>
            <a:off x="457200" y="1219200"/>
            <a:ext cx="8305800" cy="3581400"/>
          </a:xfrm>
        </p:spPr>
        <p:txBody>
          <a:bodyPr/>
          <a:lstStyle/>
          <a:p>
            <a:r>
              <a:rPr lang="en-US" sz="2400" dirty="0" smtClean="0"/>
              <a:t>Describe how data collection fits into program evaluation</a:t>
            </a:r>
          </a:p>
          <a:p>
            <a:r>
              <a:rPr lang="en-US" sz="2400" dirty="0" smtClean="0"/>
              <a:t>Discuss general principles of data collection</a:t>
            </a:r>
          </a:p>
          <a:p>
            <a:r>
              <a:rPr lang="en-US" sz="2400" dirty="0"/>
              <a:t>Discuss considerations for selecting the right data collection methods for you</a:t>
            </a:r>
          </a:p>
          <a:p>
            <a:r>
              <a:rPr lang="en-US" sz="2400" dirty="0" smtClean="0"/>
              <a:t>Overview of qualitative and quantitative data collection methods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5410200"/>
            <a:ext cx="9144000" cy="914400"/>
          </a:xfrm>
          <a:prstGeom prst="rect">
            <a:avLst/>
          </a:prstGeom>
          <a:noFill/>
        </p:spPr>
        <p:txBody>
          <a:bodyPr lIns="92075" tIns="46038" rIns="92075" bIns="46038" anchor="b"/>
          <a:lstStyle/>
          <a:p>
            <a:pPr eaLnBrk="1" hangingPunct="1"/>
            <a:r>
              <a:rPr lang="en-US" sz="1800" b="1" u="sng" dirty="0" smtClean="0">
                <a:latin typeface="Arial" pitchFamily="34" charset="0"/>
              </a:rPr>
              <a:t>Urban Indian Health Institute</a:t>
            </a:r>
            <a:br>
              <a:rPr lang="en-US" sz="1800" b="1" u="sng" dirty="0" smtClean="0">
                <a:latin typeface="Arial" pitchFamily="34" charset="0"/>
              </a:rPr>
            </a:br>
            <a:r>
              <a:rPr lang="en-US" sz="1800" b="1" dirty="0" smtClean="0">
                <a:latin typeface="Arial" pitchFamily="34" charset="0"/>
              </a:rPr>
              <a:t>Seattle Indian Health Board</a:t>
            </a:r>
            <a:br>
              <a:rPr lang="en-US" sz="1800" b="1" dirty="0" smtClean="0">
                <a:latin typeface="Arial" pitchFamily="34" charset="0"/>
              </a:rPr>
            </a:br>
            <a:r>
              <a:rPr lang="en-US" sz="1800" b="1" dirty="0" smtClean="0"/>
              <a:t>606-12</a:t>
            </a:r>
            <a:r>
              <a:rPr lang="en-US" sz="1800" b="1" baseline="30000" dirty="0" smtClean="0"/>
              <a:t>th</a:t>
            </a:r>
            <a:r>
              <a:rPr lang="en-US" sz="1800" b="1" dirty="0" smtClean="0"/>
              <a:t> Avenue South</a:t>
            </a:r>
            <a:r>
              <a:rPr lang="en-US" sz="1800" b="1" dirty="0" smtClean="0">
                <a:latin typeface="Arial" pitchFamily="34" charset="0"/>
              </a:rPr>
              <a:t/>
            </a:r>
            <a:br>
              <a:rPr lang="en-US" sz="1800" b="1" dirty="0" smtClean="0">
                <a:latin typeface="Arial" pitchFamily="34" charset="0"/>
              </a:rPr>
            </a:br>
            <a:r>
              <a:rPr lang="en-US" sz="1800" b="1" dirty="0" smtClean="0">
                <a:latin typeface="Arial" pitchFamily="34" charset="0"/>
              </a:rPr>
              <a:t>Seattle, WA 98114</a:t>
            </a:r>
            <a:br>
              <a:rPr lang="en-US" sz="1800" b="1" dirty="0" smtClean="0">
                <a:latin typeface="Arial" pitchFamily="34" charset="0"/>
              </a:rPr>
            </a:br>
            <a:r>
              <a:rPr lang="en-US" sz="1800" b="1" dirty="0" smtClean="0">
                <a:latin typeface="Arial" pitchFamily="34" charset="0"/>
              </a:rPr>
              <a:t/>
            </a:r>
            <a:br>
              <a:rPr lang="en-US" sz="1800" b="1" dirty="0" smtClean="0">
                <a:latin typeface="Arial" pitchFamily="34" charset="0"/>
              </a:rPr>
            </a:br>
            <a:r>
              <a:rPr lang="en-US" sz="1800" b="1" dirty="0" smtClean="0">
                <a:latin typeface="Arial" pitchFamily="34" charset="0"/>
              </a:rPr>
              <a:t>Phone: (206) 812-3030</a:t>
            </a:r>
            <a:br>
              <a:rPr lang="en-US" sz="1800" b="1" dirty="0" smtClean="0">
                <a:latin typeface="Arial" pitchFamily="34" charset="0"/>
              </a:rPr>
            </a:br>
            <a:r>
              <a:rPr lang="en-US" sz="1800" b="1" dirty="0" smtClean="0">
                <a:latin typeface="Arial" pitchFamily="34" charset="0"/>
              </a:rPr>
              <a:t>Fax: (206) 812-3044</a:t>
            </a:r>
            <a:br>
              <a:rPr lang="en-US" sz="1800" b="1" dirty="0" smtClean="0">
                <a:latin typeface="Arial" pitchFamily="34" charset="0"/>
              </a:rPr>
            </a:br>
            <a:r>
              <a:rPr lang="en-US" sz="1800" b="1" dirty="0" smtClean="0">
                <a:latin typeface="Arial" pitchFamily="34" charset="0"/>
              </a:rPr>
              <a:t/>
            </a:r>
            <a:br>
              <a:rPr lang="en-US" sz="1800" b="1" dirty="0" smtClean="0">
                <a:latin typeface="Arial" pitchFamily="34" charset="0"/>
              </a:rPr>
            </a:br>
            <a:r>
              <a:rPr lang="en-US" sz="1800" b="1" dirty="0" smtClean="0">
                <a:latin typeface="Arial" pitchFamily="34" charset="0"/>
              </a:rPr>
              <a:t>Email: </a:t>
            </a:r>
            <a:r>
              <a:rPr lang="en-US" sz="1800" b="1" dirty="0" smtClean="0">
                <a:solidFill>
                  <a:srgbClr val="0000CC"/>
                </a:solidFill>
              </a:rPr>
              <a:t>info</a:t>
            </a:r>
            <a:r>
              <a:rPr lang="en-US" sz="1800" b="1" dirty="0" smtClean="0">
                <a:solidFill>
                  <a:srgbClr val="0000CC"/>
                </a:solidFill>
                <a:latin typeface="Arial" pitchFamily="34" charset="0"/>
                <a:hlinkClick r:id="rId3"/>
              </a:rPr>
              <a:t>@uihi.org</a:t>
            </a:r>
            <a:r>
              <a:rPr lang="en-US" sz="1800" b="1" dirty="0" smtClean="0">
                <a:solidFill>
                  <a:srgbClr val="0000CC"/>
                </a:solidFill>
                <a:latin typeface="Arial" pitchFamily="34" charset="0"/>
              </a:rPr>
              <a:t/>
            </a:r>
            <a:br>
              <a:rPr lang="en-US" sz="1800" b="1" dirty="0" smtClean="0">
                <a:solidFill>
                  <a:srgbClr val="0000CC"/>
                </a:solidFill>
                <a:latin typeface="Arial" pitchFamily="34" charset="0"/>
              </a:rPr>
            </a:br>
            <a:r>
              <a:rPr lang="en-US" sz="1800" b="1" dirty="0" smtClean="0">
                <a:solidFill>
                  <a:srgbClr val="0000CC"/>
                </a:solidFill>
                <a:latin typeface="Arial" pitchFamily="34" charset="0"/>
              </a:rPr>
              <a:t/>
            </a:r>
            <a:br>
              <a:rPr lang="en-US" sz="1800" b="1" dirty="0" smtClean="0">
                <a:solidFill>
                  <a:srgbClr val="0000CC"/>
                </a:solidFill>
                <a:latin typeface="Arial" pitchFamily="34" charset="0"/>
              </a:rPr>
            </a:br>
            <a:r>
              <a:rPr lang="en-US" sz="1800" b="1" dirty="0" smtClean="0">
                <a:latin typeface="Arial" pitchFamily="34" charset="0"/>
              </a:rPr>
              <a:t>Website: </a:t>
            </a:r>
            <a:r>
              <a:rPr lang="en-US" sz="1800" b="1" dirty="0" smtClean="0">
                <a:solidFill>
                  <a:srgbClr val="0000CC"/>
                </a:solidFill>
                <a:latin typeface="Arial" pitchFamily="34" charset="0"/>
                <a:hlinkClick r:id="rId4"/>
              </a:rPr>
              <a:t>www.uihi.org</a:t>
            </a:r>
            <a:r>
              <a:rPr lang="en-US" sz="1800" b="1" dirty="0" smtClean="0">
                <a:solidFill>
                  <a:srgbClr val="0000CC"/>
                </a:solidFill>
                <a:latin typeface="Arial" pitchFamily="34" charset="0"/>
              </a:rPr>
              <a:t/>
            </a:r>
            <a:br>
              <a:rPr lang="en-US" sz="1800" b="1" dirty="0" smtClean="0">
                <a:solidFill>
                  <a:srgbClr val="0000CC"/>
                </a:solidFill>
                <a:latin typeface="Arial" pitchFamily="34" charset="0"/>
              </a:rPr>
            </a:br>
            <a:r>
              <a:rPr lang="en-US" sz="4000" b="1" dirty="0" smtClean="0">
                <a:solidFill>
                  <a:srgbClr val="0000CC"/>
                </a:solidFill>
                <a:latin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bwMode="auto">
          <a:xfrm>
            <a:off x="0" y="-838200"/>
            <a:ext cx="8229600" cy="24384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l" eaLnBrk="1" hangingPunct="1"/>
            <a:r>
              <a:rPr lang="en-US" dirty="0" smtClean="0">
                <a:latin typeface="Arial" pitchFamily="34" charset="0"/>
                <a:cs typeface="Arial" pitchFamily="34" charset="0"/>
              </a:rPr>
              <a:t>Evaluation</a:t>
            </a:r>
          </a:p>
        </p:txBody>
      </p:sp>
      <p:sp>
        <p:nvSpPr>
          <p:cNvPr id="3" name="Text Placeholder 2"/>
          <p:cNvSpPr>
            <a:spLocks noGrp="1"/>
          </p:cNvSpPr>
          <p:nvPr>
            <p:ph type="body" sz="quarter" idx="4294967295"/>
          </p:nvPr>
        </p:nvSpPr>
        <p:spPr>
          <a:xfrm>
            <a:off x="0" y="1828800"/>
            <a:ext cx="3352800" cy="3581400"/>
          </a:xfrm>
          <a:prstGeom prst="rect">
            <a:avLst/>
          </a:prstGeom>
        </p:spPr>
        <p:txBody>
          <a:bodyPr/>
          <a:lstStyle/>
          <a:p>
            <a:pPr marL="0" indent="0" eaLnBrk="1" fontAlgn="auto" hangingPunct="1">
              <a:spcAft>
                <a:spcPts val="0"/>
              </a:spcAft>
              <a:buFont typeface="Arial" pitchFamily="34" charset="0"/>
              <a:buNone/>
              <a:defRPr/>
            </a:pPr>
            <a:r>
              <a:rPr lang="en-US" sz="2400" dirty="0" smtClean="0">
                <a:latin typeface="Arial" pitchFamily="34" charset="0"/>
                <a:cs typeface="Arial" pitchFamily="34" charset="0"/>
              </a:rPr>
              <a:t>A systematic way of collecting information </a:t>
            </a:r>
            <a:r>
              <a:rPr lang="en-US" sz="2400" dirty="0">
                <a:latin typeface="Arial" pitchFamily="34" charset="0"/>
                <a:cs typeface="Arial" pitchFamily="34" charset="0"/>
              </a:rPr>
              <a:t>about the characteristics, activities, products, and outcomes of a </a:t>
            </a:r>
            <a:r>
              <a:rPr lang="en-US" sz="2400" dirty="0" smtClean="0">
                <a:latin typeface="Arial" pitchFamily="34" charset="0"/>
                <a:cs typeface="Arial" pitchFamily="34" charset="0"/>
              </a:rPr>
              <a:t>program.</a:t>
            </a:r>
          </a:p>
        </p:txBody>
      </p:sp>
      <p:graphicFrame>
        <p:nvGraphicFramePr>
          <p:cNvPr id="4" name="Diagram 3"/>
          <p:cNvGraphicFramePr/>
          <p:nvPr/>
        </p:nvGraphicFramePr>
        <p:xfrm>
          <a:off x="2971800" y="762000"/>
          <a:ext cx="6858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TextBox 4"/>
          <p:cNvSpPr txBox="1">
            <a:spLocks noChangeArrowheads="1"/>
          </p:cNvSpPr>
          <p:nvPr/>
        </p:nvSpPr>
        <p:spPr bwMode="auto">
          <a:xfrm>
            <a:off x="152400" y="5602287"/>
            <a:ext cx="4724400" cy="646113"/>
          </a:xfrm>
          <a:prstGeom prst="rect">
            <a:avLst/>
          </a:prstGeom>
          <a:noFill/>
          <a:ln w="9525">
            <a:noFill/>
            <a:miter lim="800000"/>
            <a:headEnd/>
            <a:tailEnd/>
          </a:ln>
        </p:spPr>
        <p:txBody>
          <a:bodyPr>
            <a:spAutoFit/>
          </a:bodyPr>
          <a:lstStyle/>
          <a:p>
            <a:r>
              <a:rPr lang="en-US" sz="1200" dirty="0">
                <a:latin typeface="Arial" pitchFamily="34" charset="0"/>
                <a:cs typeface="Arial" pitchFamily="34" charset="0"/>
              </a:rPr>
              <a:t>Patton, M.Q. (2008) Utilization-focused evaluation (4</a:t>
            </a:r>
            <a:r>
              <a:rPr lang="en-US" sz="1200" baseline="30000" dirty="0">
                <a:latin typeface="Arial" pitchFamily="34" charset="0"/>
                <a:cs typeface="Arial" pitchFamily="34" charset="0"/>
              </a:rPr>
              <a:t>th</a:t>
            </a:r>
            <a:r>
              <a:rPr lang="en-US" sz="1200" dirty="0">
                <a:latin typeface="Arial" pitchFamily="34" charset="0"/>
                <a:cs typeface="Arial" pitchFamily="34" charset="0"/>
              </a:rPr>
              <a:t> edition). Thousand Oaks, CA: Sage. </a:t>
            </a:r>
          </a:p>
          <a:p>
            <a:endParaRPr lang="en-US" sz="1200" dirty="0">
              <a:latin typeface="Arial" pitchFamily="34" charset="0"/>
              <a:cs typeface="Arial" pitchFamily="34" charset="0"/>
            </a:endParaRPr>
          </a:p>
        </p:txBody>
      </p:sp>
    </p:spTree>
    <p:extLst>
      <p:ext uri="{BB962C8B-B14F-4D97-AF65-F5344CB8AC3E}">
        <p14:creationId xmlns:p14="http://schemas.microsoft.com/office/powerpoint/2010/main" val="3490707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0" y="0"/>
            <a:ext cx="8686800" cy="12192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dirty="0" smtClean="0">
                <a:latin typeface="Arial" pitchFamily="34" charset="0"/>
                <a:cs typeface="Arial" pitchFamily="34" charset="0"/>
              </a:rPr>
              <a:t>Evaluation Framework</a:t>
            </a:r>
          </a:p>
        </p:txBody>
      </p:sp>
      <p:grpSp>
        <p:nvGrpSpPr>
          <p:cNvPr id="3" name="Group 20"/>
          <p:cNvGrpSpPr>
            <a:grpSpLocks/>
          </p:cNvGrpSpPr>
          <p:nvPr/>
        </p:nvGrpSpPr>
        <p:grpSpPr bwMode="auto">
          <a:xfrm>
            <a:off x="4191000" y="1219200"/>
            <a:ext cx="1168400" cy="1257300"/>
            <a:chOff x="3530564" y="-79719"/>
            <a:chExt cx="1168471" cy="1256989"/>
          </a:xfrm>
        </p:grpSpPr>
        <p:sp>
          <p:nvSpPr>
            <p:cNvPr id="22" name="Oval 21"/>
            <p:cNvSpPr/>
            <p:nvPr/>
          </p:nvSpPr>
          <p:spPr>
            <a:xfrm>
              <a:off x="3530564" y="-79719"/>
              <a:ext cx="1168471" cy="1256989"/>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sp>
        <p:sp>
          <p:nvSpPr>
            <p:cNvPr id="23" name="Oval 4"/>
            <p:cNvSpPr/>
            <p:nvPr/>
          </p:nvSpPr>
          <p:spPr>
            <a:xfrm>
              <a:off x="3702024" y="104385"/>
              <a:ext cx="825550" cy="88878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fontAlgn="auto">
                <a:lnSpc>
                  <a:spcPct val="90000"/>
                </a:lnSpc>
                <a:spcAft>
                  <a:spcPct val="35000"/>
                </a:spcAft>
                <a:defRPr/>
              </a:pPr>
              <a:r>
                <a:rPr lang="en-US" sz="1100" dirty="0">
                  <a:solidFill>
                    <a:schemeClr val="bg1"/>
                  </a:solidFill>
                  <a:latin typeface="Arial" pitchFamily="34" charset="0"/>
                  <a:cs typeface="Arial" pitchFamily="34" charset="0"/>
                </a:rPr>
                <a:t>Engage stakeholders</a:t>
              </a:r>
            </a:p>
          </p:txBody>
        </p:sp>
      </p:grpSp>
      <p:grpSp>
        <p:nvGrpSpPr>
          <p:cNvPr id="5" name="Group 23"/>
          <p:cNvGrpSpPr>
            <a:grpSpLocks/>
          </p:cNvGrpSpPr>
          <p:nvPr/>
        </p:nvGrpSpPr>
        <p:grpSpPr bwMode="auto">
          <a:xfrm>
            <a:off x="5472113" y="1992313"/>
            <a:ext cx="242887" cy="369887"/>
            <a:chOff x="4700419" y="771673"/>
            <a:chExt cx="242181" cy="370241"/>
          </a:xfrm>
        </p:grpSpPr>
        <p:sp>
          <p:nvSpPr>
            <p:cNvPr id="28" name="Right Arrow 27"/>
            <p:cNvSpPr/>
            <p:nvPr/>
          </p:nvSpPr>
          <p:spPr>
            <a:xfrm rot="1800000">
              <a:off x="4700419" y="771673"/>
              <a:ext cx="242181" cy="370241"/>
            </a:xfrm>
            <a:prstGeom prst="rightArrow">
              <a:avLst>
                <a:gd name="adj1" fmla="val 60000"/>
                <a:gd name="adj2" fmla="val 50000"/>
              </a:avLst>
            </a:prstGeom>
            <a:solidFill>
              <a:srgbClr val="C00000"/>
            </a:solidFill>
          </p:spPr>
          <p:style>
            <a:lnRef idx="0">
              <a:schemeClr val="accent2">
                <a:shade val="90000"/>
                <a:hueOff val="0"/>
                <a:satOff val="0"/>
                <a:lumOff val="0"/>
                <a:alphaOff val="0"/>
              </a:schemeClr>
            </a:lnRef>
            <a:fillRef idx="1">
              <a:scrgbClr r="0" g="0" b="0"/>
            </a:fillRef>
            <a:effectRef idx="0">
              <a:schemeClr val="accent2">
                <a:shade val="90000"/>
                <a:hueOff val="0"/>
                <a:satOff val="0"/>
                <a:lumOff val="0"/>
                <a:alphaOff val="0"/>
              </a:schemeClr>
            </a:effectRef>
            <a:fontRef idx="minor">
              <a:schemeClr val="lt1"/>
            </a:fontRef>
          </p:style>
        </p:sp>
        <p:sp>
          <p:nvSpPr>
            <p:cNvPr id="29" name="Right Arrow 4"/>
            <p:cNvSpPr/>
            <p:nvPr/>
          </p:nvSpPr>
          <p:spPr>
            <a:xfrm rot="1800000">
              <a:off x="4705167" y="827288"/>
              <a:ext cx="169369" cy="22246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Aft>
                  <a:spcPct val="35000"/>
                </a:spcAft>
                <a:defRPr/>
              </a:pPr>
              <a:endParaRPr lang="en-US" sz="1500">
                <a:solidFill>
                  <a:schemeClr val="bg1"/>
                </a:solidFill>
              </a:endParaRPr>
            </a:p>
          </p:txBody>
        </p:sp>
      </p:grpSp>
      <p:grpSp>
        <p:nvGrpSpPr>
          <p:cNvPr id="6" name="Group 24"/>
          <p:cNvGrpSpPr>
            <a:grpSpLocks/>
          </p:cNvGrpSpPr>
          <p:nvPr/>
        </p:nvGrpSpPr>
        <p:grpSpPr bwMode="auto">
          <a:xfrm>
            <a:off x="5613400" y="2133600"/>
            <a:ext cx="1168400" cy="1257300"/>
            <a:chOff x="4955855" y="743172"/>
            <a:chExt cx="1168471" cy="1256989"/>
          </a:xfrm>
        </p:grpSpPr>
        <p:sp>
          <p:nvSpPr>
            <p:cNvPr id="26" name="Oval 25"/>
            <p:cNvSpPr/>
            <p:nvPr/>
          </p:nvSpPr>
          <p:spPr>
            <a:xfrm>
              <a:off x="4955855" y="743172"/>
              <a:ext cx="1168471" cy="1256989"/>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13828"/>
                <a:satOff val="-2803"/>
                <a:lumOff val="15417"/>
                <a:alphaOff val="0"/>
              </a:schemeClr>
            </a:effectRef>
            <a:fontRef idx="minor">
              <a:schemeClr val="lt1"/>
            </a:fontRef>
          </p:style>
        </p:sp>
        <p:sp>
          <p:nvSpPr>
            <p:cNvPr id="27" name="Oval 6"/>
            <p:cNvSpPr/>
            <p:nvPr/>
          </p:nvSpPr>
          <p:spPr>
            <a:xfrm>
              <a:off x="5127315" y="927276"/>
              <a:ext cx="825550" cy="88878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fontAlgn="auto">
                <a:lnSpc>
                  <a:spcPct val="90000"/>
                </a:lnSpc>
                <a:spcAft>
                  <a:spcPct val="35000"/>
                </a:spcAft>
                <a:defRPr/>
              </a:pPr>
              <a:r>
                <a:rPr lang="en-US" sz="1100" dirty="0">
                  <a:solidFill>
                    <a:schemeClr val="bg1"/>
                  </a:solidFill>
                  <a:latin typeface="Arial" pitchFamily="34" charset="0"/>
                  <a:cs typeface="Arial" pitchFamily="34" charset="0"/>
                </a:rPr>
                <a:t>Describe the program</a:t>
              </a:r>
            </a:p>
          </p:txBody>
        </p:sp>
      </p:grpSp>
      <p:grpSp>
        <p:nvGrpSpPr>
          <p:cNvPr id="7" name="Group 29"/>
          <p:cNvGrpSpPr>
            <a:grpSpLocks/>
          </p:cNvGrpSpPr>
          <p:nvPr/>
        </p:nvGrpSpPr>
        <p:grpSpPr bwMode="auto">
          <a:xfrm>
            <a:off x="5461000" y="3695700"/>
            <a:ext cx="1168400" cy="1257300"/>
            <a:chOff x="4955855" y="2388957"/>
            <a:chExt cx="1168471" cy="1256989"/>
          </a:xfrm>
        </p:grpSpPr>
        <p:sp>
          <p:nvSpPr>
            <p:cNvPr id="31" name="Oval 30"/>
            <p:cNvSpPr/>
            <p:nvPr/>
          </p:nvSpPr>
          <p:spPr>
            <a:xfrm>
              <a:off x="4955855" y="2388957"/>
              <a:ext cx="1168471" cy="1256989"/>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27656"/>
                <a:satOff val="-5606"/>
                <a:lumOff val="30834"/>
                <a:alphaOff val="0"/>
              </a:schemeClr>
            </a:effectRef>
            <a:fontRef idx="minor">
              <a:schemeClr val="lt1"/>
            </a:fontRef>
          </p:style>
        </p:sp>
        <p:sp>
          <p:nvSpPr>
            <p:cNvPr id="32" name="Oval 4"/>
            <p:cNvSpPr/>
            <p:nvPr/>
          </p:nvSpPr>
          <p:spPr>
            <a:xfrm>
              <a:off x="5127315" y="2573061"/>
              <a:ext cx="825550" cy="88878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fontAlgn="auto">
                <a:lnSpc>
                  <a:spcPct val="90000"/>
                </a:lnSpc>
                <a:spcAft>
                  <a:spcPct val="35000"/>
                </a:spcAft>
                <a:defRPr/>
              </a:pPr>
              <a:r>
                <a:rPr lang="en-US" sz="1100" dirty="0">
                  <a:solidFill>
                    <a:schemeClr val="bg1"/>
                  </a:solidFill>
                  <a:latin typeface="Arial" pitchFamily="34" charset="0"/>
                  <a:cs typeface="Arial" pitchFamily="34" charset="0"/>
                </a:rPr>
                <a:t>Focus the evaluation design</a:t>
              </a:r>
            </a:p>
          </p:txBody>
        </p:sp>
      </p:grpSp>
      <p:grpSp>
        <p:nvGrpSpPr>
          <p:cNvPr id="8" name="Group 32"/>
          <p:cNvGrpSpPr>
            <a:grpSpLocks/>
          </p:cNvGrpSpPr>
          <p:nvPr/>
        </p:nvGrpSpPr>
        <p:grpSpPr bwMode="auto">
          <a:xfrm>
            <a:off x="4013200" y="4343400"/>
            <a:ext cx="1168400" cy="1257300"/>
            <a:chOff x="3530564" y="3211849"/>
            <a:chExt cx="1168471" cy="1256989"/>
          </a:xfrm>
        </p:grpSpPr>
        <p:sp>
          <p:nvSpPr>
            <p:cNvPr id="34" name="Oval 33"/>
            <p:cNvSpPr/>
            <p:nvPr/>
          </p:nvSpPr>
          <p:spPr>
            <a:xfrm>
              <a:off x="3530564" y="3211849"/>
              <a:ext cx="1168471" cy="1256989"/>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41484"/>
                <a:satOff val="-8409"/>
                <a:lumOff val="46251"/>
                <a:alphaOff val="0"/>
              </a:schemeClr>
            </a:effectRef>
            <a:fontRef idx="minor">
              <a:schemeClr val="lt1"/>
            </a:fontRef>
          </p:style>
        </p:sp>
        <p:sp>
          <p:nvSpPr>
            <p:cNvPr id="35" name="Oval 4"/>
            <p:cNvSpPr/>
            <p:nvPr/>
          </p:nvSpPr>
          <p:spPr>
            <a:xfrm>
              <a:off x="3702024" y="3395953"/>
              <a:ext cx="825550" cy="88878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fontAlgn="auto">
                <a:lnSpc>
                  <a:spcPct val="90000"/>
                </a:lnSpc>
                <a:spcAft>
                  <a:spcPct val="35000"/>
                </a:spcAft>
                <a:defRPr/>
              </a:pPr>
              <a:r>
                <a:rPr lang="en-US" sz="1100" dirty="0">
                  <a:solidFill>
                    <a:schemeClr val="bg1"/>
                  </a:solidFill>
                  <a:latin typeface="Arial" pitchFamily="34" charset="0"/>
                  <a:cs typeface="Arial" pitchFamily="34" charset="0"/>
                </a:rPr>
                <a:t>Gather credible evidence</a:t>
              </a:r>
            </a:p>
          </p:txBody>
        </p:sp>
      </p:grpSp>
      <p:grpSp>
        <p:nvGrpSpPr>
          <p:cNvPr id="9" name="Group 35"/>
          <p:cNvGrpSpPr>
            <a:grpSpLocks/>
          </p:cNvGrpSpPr>
          <p:nvPr/>
        </p:nvGrpSpPr>
        <p:grpSpPr bwMode="auto">
          <a:xfrm>
            <a:off x="2565400" y="3467100"/>
            <a:ext cx="1168400" cy="1257300"/>
            <a:chOff x="2105272" y="2388957"/>
            <a:chExt cx="1168471" cy="1256989"/>
          </a:xfrm>
        </p:grpSpPr>
        <p:sp>
          <p:nvSpPr>
            <p:cNvPr id="37" name="Oval 36"/>
            <p:cNvSpPr/>
            <p:nvPr/>
          </p:nvSpPr>
          <p:spPr>
            <a:xfrm>
              <a:off x="2105272" y="2388957"/>
              <a:ext cx="1168471" cy="1256989"/>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27656"/>
                <a:satOff val="-5606"/>
                <a:lumOff val="30834"/>
                <a:alphaOff val="0"/>
              </a:schemeClr>
            </a:effectRef>
            <a:fontRef idx="minor">
              <a:schemeClr val="lt1"/>
            </a:fontRef>
          </p:style>
        </p:sp>
        <p:sp>
          <p:nvSpPr>
            <p:cNvPr id="38" name="Oval 4"/>
            <p:cNvSpPr/>
            <p:nvPr/>
          </p:nvSpPr>
          <p:spPr>
            <a:xfrm>
              <a:off x="2276732" y="2573061"/>
              <a:ext cx="825550" cy="88878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fontAlgn="auto">
                <a:lnSpc>
                  <a:spcPct val="90000"/>
                </a:lnSpc>
                <a:spcAft>
                  <a:spcPct val="35000"/>
                </a:spcAft>
                <a:defRPr/>
              </a:pPr>
              <a:r>
                <a:rPr lang="en-US" sz="1100" dirty="0">
                  <a:solidFill>
                    <a:schemeClr val="bg1"/>
                  </a:solidFill>
                  <a:latin typeface="Arial" pitchFamily="34" charset="0"/>
                  <a:cs typeface="Arial" pitchFamily="34" charset="0"/>
                </a:rPr>
                <a:t>Justify conclusions</a:t>
              </a:r>
            </a:p>
          </p:txBody>
        </p:sp>
      </p:grpSp>
      <p:grpSp>
        <p:nvGrpSpPr>
          <p:cNvPr id="10" name="Group 38"/>
          <p:cNvGrpSpPr>
            <a:grpSpLocks/>
          </p:cNvGrpSpPr>
          <p:nvPr/>
        </p:nvGrpSpPr>
        <p:grpSpPr bwMode="auto">
          <a:xfrm>
            <a:off x="2641600" y="1866900"/>
            <a:ext cx="1168400" cy="1257300"/>
            <a:chOff x="2105272" y="743172"/>
            <a:chExt cx="1168471" cy="1256989"/>
          </a:xfrm>
        </p:grpSpPr>
        <p:sp>
          <p:nvSpPr>
            <p:cNvPr id="40" name="Oval 39"/>
            <p:cNvSpPr/>
            <p:nvPr/>
          </p:nvSpPr>
          <p:spPr>
            <a:xfrm>
              <a:off x="2105272" y="743172"/>
              <a:ext cx="1168471" cy="1256989"/>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13828"/>
                <a:satOff val="-2803"/>
                <a:lumOff val="15417"/>
                <a:alphaOff val="0"/>
              </a:schemeClr>
            </a:effectRef>
            <a:fontRef idx="minor">
              <a:schemeClr val="lt1"/>
            </a:fontRef>
          </p:style>
        </p:sp>
        <p:sp>
          <p:nvSpPr>
            <p:cNvPr id="41" name="Oval 4"/>
            <p:cNvSpPr/>
            <p:nvPr/>
          </p:nvSpPr>
          <p:spPr>
            <a:xfrm>
              <a:off x="2276732" y="927276"/>
              <a:ext cx="825550" cy="88878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fontAlgn="auto">
                <a:lnSpc>
                  <a:spcPct val="90000"/>
                </a:lnSpc>
                <a:spcAft>
                  <a:spcPct val="35000"/>
                </a:spcAft>
                <a:defRPr/>
              </a:pPr>
              <a:r>
                <a:rPr lang="en-US" sz="1100" dirty="0">
                  <a:solidFill>
                    <a:schemeClr val="bg1"/>
                  </a:solidFill>
                  <a:latin typeface="Arial" pitchFamily="34" charset="0"/>
                  <a:cs typeface="Arial" pitchFamily="34" charset="0"/>
                </a:rPr>
                <a:t>Ensure use and share lessons learned</a:t>
              </a:r>
            </a:p>
          </p:txBody>
        </p:sp>
      </p:grpSp>
      <p:grpSp>
        <p:nvGrpSpPr>
          <p:cNvPr id="11" name="Group 41"/>
          <p:cNvGrpSpPr>
            <a:grpSpLocks/>
          </p:cNvGrpSpPr>
          <p:nvPr/>
        </p:nvGrpSpPr>
        <p:grpSpPr bwMode="auto">
          <a:xfrm rot="-3780000">
            <a:off x="3756819" y="1835944"/>
            <a:ext cx="241300" cy="369888"/>
            <a:chOff x="4700419" y="771673"/>
            <a:chExt cx="242181" cy="370241"/>
          </a:xfrm>
        </p:grpSpPr>
        <p:sp>
          <p:nvSpPr>
            <p:cNvPr id="43" name="Right Arrow 42"/>
            <p:cNvSpPr/>
            <p:nvPr/>
          </p:nvSpPr>
          <p:spPr>
            <a:xfrm rot="1800000">
              <a:off x="4702910" y="771299"/>
              <a:ext cx="242181" cy="370240"/>
            </a:xfrm>
            <a:prstGeom prst="rightArrow">
              <a:avLst>
                <a:gd name="adj1" fmla="val 60000"/>
                <a:gd name="adj2" fmla="val 50000"/>
              </a:avLst>
            </a:prstGeom>
            <a:solidFill>
              <a:srgbClr val="C00000"/>
            </a:solidFill>
          </p:spPr>
          <p:style>
            <a:lnRef idx="0">
              <a:schemeClr val="accent2">
                <a:shade val="90000"/>
                <a:hueOff val="0"/>
                <a:satOff val="0"/>
                <a:lumOff val="0"/>
                <a:alphaOff val="0"/>
              </a:schemeClr>
            </a:lnRef>
            <a:fillRef idx="1">
              <a:scrgbClr r="0" g="0" b="0"/>
            </a:fillRef>
            <a:effectRef idx="0">
              <a:schemeClr val="accent2">
                <a:shade val="90000"/>
                <a:hueOff val="0"/>
                <a:satOff val="0"/>
                <a:lumOff val="0"/>
                <a:alphaOff val="0"/>
              </a:schemeClr>
            </a:effectRef>
            <a:fontRef idx="minor">
              <a:schemeClr val="lt1"/>
            </a:fontRef>
          </p:style>
        </p:sp>
        <p:sp>
          <p:nvSpPr>
            <p:cNvPr id="44" name="Right Arrow 4"/>
            <p:cNvSpPr/>
            <p:nvPr/>
          </p:nvSpPr>
          <p:spPr>
            <a:xfrm rot="1800000">
              <a:off x="4705924" y="826610"/>
              <a:ext cx="168889" cy="22246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Aft>
                  <a:spcPct val="35000"/>
                </a:spcAft>
                <a:defRPr/>
              </a:pPr>
              <a:endParaRPr lang="en-US" sz="1500">
                <a:solidFill>
                  <a:schemeClr val="bg1"/>
                </a:solidFill>
              </a:endParaRPr>
            </a:p>
          </p:txBody>
        </p:sp>
      </p:grpSp>
      <p:grpSp>
        <p:nvGrpSpPr>
          <p:cNvPr id="12" name="Group 44"/>
          <p:cNvGrpSpPr>
            <a:grpSpLocks/>
          </p:cNvGrpSpPr>
          <p:nvPr/>
        </p:nvGrpSpPr>
        <p:grpSpPr bwMode="auto">
          <a:xfrm rot="-10380000">
            <a:off x="3413313" y="4681461"/>
            <a:ext cx="241300" cy="371475"/>
            <a:chOff x="4700419" y="771673"/>
            <a:chExt cx="242181" cy="370241"/>
          </a:xfrm>
        </p:grpSpPr>
        <p:sp>
          <p:nvSpPr>
            <p:cNvPr id="46" name="Right Arrow 45"/>
            <p:cNvSpPr/>
            <p:nvPr/>
          </p:nvSpPr>
          <p:spPr>
            <a:xfrm rot="1800000">
              <a:off x="4700419" y="771673"/>
              <a:ext cx="242181" cy="370241"/>
            </a:xfrm>
            <a:prstGeom prst="rightArrow">
              <a:avLst>
                <a:gd name="adj1" fmla="val 60000"/>
                <a:gd name="adj2" fmla="val 50000"/>
              </a:avLst>
            </a:prstGeom>
            <a:solidFill>
              <a:srgbClr val="C00000"/>
            </a:solidFill>
          </p:spPr>
          <p:style>
            <a:lnRef idx="0">
              <a:schemeClr val="accent2">
                <a:shade val="90000"/>
                <a:hueOff val="0"/>
                <a:satOff val="0"/>
                <a:lumOff val="0"/>
                <a:alphaOff val="0"/>
              </a:schemeClr>
            </a:lnRef>
            <a:fillRef idx="1">
              <a:scrgbClr r="0" g="0" b="0"/>
            </a:fillRef>
            <a:effectRef idx="0">
              <a:schemeClr val="accent2">
                <a:shade val="90000"/>
                <a:hueOff val="0"/>
                <a:satOff val="0"/>
                <a:lumOff val="0"/>
                <a:alphaOff val="0"/>
              </a:schemeClr>
            </a:effectRef>
            <a:fontRef idx="minor">
              <a:schemeClr val="lt1"/>
            </a:fontRef>
          </p:style>
        </p:sp>
        <p:sp>
          <p:nvSpPr>
            <p:cNvPr id="47" name="Right Arrow 4"/>
            <p:cNvSpPr/>
            <p:nvPr/>
          </p:nvSpPr>
          <p:spPr>
            <a:xfrm rot="1800000">
              <a:off x="4707948" y="830464"/>
              <a:ext cx="168889" cy="22309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Aft>
                  <a:spcPct val="35000"/>
                </a:spcAft>
                <a:defRPr/>
              </a:pPr>
              <a:endParaRPr lang="en-US" sz="1500">
                <a:solidFill>
                  <a:schemeClr val="bg1"/>
                </a:solidFill>
              </a:endParaRPr>
            </a:p>
          </p:txBody>
        </p:sp>
      </p:grpSp>
      <p:grpSp>
        <p:nvGrpSpPr>
          <p:cNvPr id="13" name="Group 47"/>
          <p:cNvGrpSpPr>
            <a:grpSpLocks/>
          </p:cNvGrpSpPr>
          <p:nvPr/>
        </p:nvGrpSpPr>
        <p:grpSpPr bwMode="auto">
          <a:xfrm rot="6420000">
            <a:off x="5531497" y="4964511"/>
            <a:ext cx="241300" cy="369887"/>
            <a:chOff x="4700419" y="771673"/>
            <a:chExt cx="242181" cy="370241"/>
          </a:xfrm>
        </p:grpSpPr>
        <p:sp>
          <p:nvSpPr>
            <p:cNvPr id="49" name="Right Arrow 48"/>
            <p:cNvSpPr/>
            <p:nvPr/>
          </p:nvSpPr>
          <p:spPr>
            <a:xfrm rot="1800000">
              <a:off x="4697901" y="771611"/>
              <a:ext cx="242181" cy="370241"/>
            </a:xfrm>
            <a:prstGeom prst="rightArrow">
              <a:avLst>
                <a:gd name="adj1" fmla="val 60000"/>
                <a:gd name="adj2" fmla="val 50000"/>
              </a:avLst>
            </a:prstGeom>
            <a:solidFill>
              <a:srgbClr val="C00000"/>
            </a:solidFill>
          </p:spPr>
          <p:style>
            <a:lnRef idx="0">
              <a:schemeClr val="accent2">
                <a:shade val="90000"/>
                <a:hueOff val="0"/>
                <a:satOff val="0"/>
                <a:lumOff val="0"/>
                <a:alphaOff val="0"/>
              </a:schemeClr>
            </a:lnRef>
            <a:fillRef idx="1">
              <a:scrgbClr r="0" g="0" b="0"/>
            </a:fillRef>
            <a:effectRef idx="0">
              <a:schemeClr val="accent2">
                <a:shade val="90000"/>
                <a:hueOff val="0"/>
                <a:satOff val="0"/>
                <a:lumOff val="0"/>
                <a:alphaOff val="0"/>
              </a:schemeClr>
            </a:effectRef>
            <a:fontRef idx="minor">
              <a:schemeClr val="lt1"/>
            </a:fontRef>
          </p:style>
        </p:sp>
        <p:sp>
          <p:nvSpPr>
            <p:cNvPr id="50" name="Right Arrow 4"/>
            <p:cNvSpPr/>
            <p:nvPr/>
          </p:nvSpPr>
          <p:spPr>
            <a:xfrm rot="1800000">
              <a:off x="4704069" y="824883"/>
              <a:ext cx="168889" cy="22246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Aft>
                  <a:spcPct val="35000"/>
                </a:spcAft>
                <a:defRPr/>
              </a:pPr>
              <a:endParaRPr lang="en-US" sz="1500">
                <a:solidFill>
                  <a:schemeClr val="bg1"/>
                </a:solidFill>
              </a:endParaRPr>
            </a:p>
          </p:txBody>
        </p:sp>
      </p:grpSp>
      <p:grpSp>
        <p:nvGrpSpPr>
          <p:cNvPr id="14" name="Group 50"/>
          <p:cNvGrpSpPr>
            <a:grpSpLocks/>
          </p:cNvGrpSpPr>
          <p:nvPr/>
        </p:nvGrpSpPr>
        <p:grpSpPr bwMode="auto">
          <a:xfrm rot="-5460000">
            <a:off x="2743200" y="3124200"/>
            <a:ext cx="242888" cy="369888"/>
            <a:chOff x="4700419" y="771673"/>
            <a:chExt cx="242181" cy="370241"/>
          </a:xfrm>
        </p:grpSpPr>
        <p:sp>
          <p:nvSpPr>
            <p:cNvPr id="52" name="Right Arrow 51"/>
            <p:cNvSpPr/>
            <p:nvPr/>
          </p:nvSpPr>
          <p:spPr>
            <a:xfrm rot="1800000">
              <a:off x="4700419" y="771673"/>
              <a:ext cx="242181" cy="370241"/>
            </a:xfrm>
            <a:prstGeom prst="rightArrow">
              <a:avLst>
                <a:gd name="adj1" fmla="val 60000"/>
                <a:gd name="adj2" fmla="val 50000"/>
              </a:avLst>
            </a:prstGeom>
            <a:solidFill>
              <a:srgbClr val="C00000"/>
            </a:solidFill>
          </p:spPr>
          <p:style>
            <a:lnRef idx="0">
              <a:schemeClr val="accent2">
                <a:shade val="90000"/>
                <a:hueOff val="0"/>
                <a:satOff val="0"/>
                <a:lumOff val="0"/>
                <a:alphaOff val="0"/>
              </a:schemeClr>
            </a:lnRef>
            <a:fillRef idx="1">
              <a:scrgbClr r="0" g="0" b="0"/>
            </a:fillRef>
            <a:effectRef idx="0">
              <a:schemeClr val="accent2">
                <a:shade val="90000"/>
                <a:hueOff val="0"/>
                <a:satOff val="0"/>
                <a:lumOff val="0"/>
                <a:alphaOff val="0"/>
              </a:schemeClr>
            </a:effectRef>
            <a:fontRef idx="minor">
              <a:schemeClr val="lt1"/>
            </a:fontRef>
          </p:style>
        </p:sp>
        <p:sp>
          <p:nvSpPr>
            <p:cNvPr id="53" name="Right Arrow 4"/>
            <p:cNvSpPr/>
            <p:nvPr/>
          </p:nvSpPr>
          <p:spPr>
            <a:xfrm rot="1800000">
              <a:off x="4705491" y="826737"/>
              <a:ext cx="169368" cy="22246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Aft>
                  <a:spcPct val="35000"/>
                </a:spcAft>
                <a:defRPr/>
              </a:pPr>
              <a:endParaRPr lang="en-US" sz="1500">
                <a:solidFill>
                  <a:schemeClr val="bg1"/>
                </a:solidFill>
              </a:endParaRPr>
            </a:p>
          </p:txBody>
        </p:sp>
      </p:grpSp>
      <p:grpSp>
        <p:nvGrpSpPr>
          <p:cNvPr id="15" name="Group 53"/>
          <p:cNvGrpSpPr>
            <a:grpSpLocks/>
          </p:cNvGrpSpPr>
          <p:nvPr/>
        </p:nvGrpSpPr>
        <p:grpSpPr bwMode="auto">
          <a:xfrm rot="4680000">
            <a:off x="6105526" y="3400425"/>
            <a:ext cx="241300" cy="371475"/>
            <a:chOff x="4700419" y="771673"/>
            <a:chExt cx="242181" cy="370241"/>
          </a:xfrm>
        </p:grpSpPr>
        <p:sp>
          <p:nvSpPr>
            <p:cNvPr id="55" name="Right Arrow 54"/>
            <p:cNvSpPr/>
            <p:nvPr/>
          </p:nvSpPr>
          <p:spPr>
            <a:xfrm rot="1800000">
              <a:off x="4700419" y="771673"/>
              <a:ext cx="242181" cy="370241"/>
            </a:xfrm>
            <a:prstGeom prst="rightArrow">
              <a:avLst>
                <a:gd name="adj1" fmla="val 60000"/>
                <a:gd name="adj2" fmla="val 50000"/>
              </a:avLst>
            </a:prstGeom>
            <a:solidFill>
              <a:srgbClr val="C00000"/>
            </a:solidFill>
          </p:spPr>
          <p:style>
            <a:lnRef idx="0">
              <a:schemeClr val="accent2">
                <a:shade val="90000"/>
                <a:hueOff val="0"/>
                <a:satOff val="0"/>
                <a:lumOff val="0"/>
                <a:alphaOff val="0"/>
              </a:schemeClr>
            </a:lnRef>
            <a:fillRef idx="1">
              <a:scrgbClr r="0" g="0" b="0"/>
            </a:fillRef>
            <a:effectRef idx="0">
              <a:schemeClr val="accent2">
                <a:shade val="90000"/>
                <a:hueOff val="0"/>
                <a:satOff val="0"/>
                <a:lumOff val="0"/>
                <a:alphaOff val="0"/>
              </a:schemeClr>
            </a:effectRef>
            <a:fontRef idx="minor">
              <a:schemeClr val="lt1"/>
            </a:fontRef>
          </p:style>
        </p:sp>
        <p:sp>
          <p:nvSpPr>
            <p:cNvPr id="56" name="Right Arrow 4"/>
            <p:cNvSpPr/>
            <p:nvPr/>
          </p:nvSpPr>
          <p:spPr>
            <a:xfrm rot="1800000">
              <a:off x="4703938" y="832594"/>
              <a:ext cx="168889" cy="22309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Aft>
                  <a:spcPct val="35000"/>
                </a:spcAft>
                <a:defRPr/>
              </a:pPr>
              <a:endParaRPr lang="en-US" sz="1500">
                <a:solidFill>
                  <a:schemeClr val="bg1"/>
                </a:solidFill>
              </a:endParaRPr>
            </a:p>
          </p:txBody>
        </p:sp>
      </p:grpSp>
      <p:sp>
        <p:nvSpPr>
          <p:cNvPr id="21518" name="Rectangle 41"/>
          <p:cNvSpPr>
            <a:spLocks noChangeArrowheads="1"/>
          </p:cNvSpPr>
          <p:nvPr/>
        </p:nvSpPr>
        <p:spPr bwMode="auto">
          <a:xfrm>
            <a:off x="0" y="5638800"/>
            <a:ext cx="4800600" cy="369888"/>
          </a:xfrm>
          <a:prstGeom prst="rect">
            <a:avLst/>
          </a:prstGeom>
          <a:noFill/>
          <a:ln w="9525">
            <a:noFill/>
            <a:miter lim="800000"/>
            <a:headEnd/>
            <a:tailEnd/>
          </a:ln>
        </p:spPr>
        <p:txBody>
          <a:bodyPr>
            <a:spAutoFit/>
          </a:bodyPr>
          <a:lstStyle/>
          <a:p>
            <a:r>
              <a:rPr lang="en-US" u="sng" dirty="0">
                <a:latin typeface="Arial" pitchFamily="34" charset="0"/>
                <a:cs typeface="Arial" pitchFamily="34" charset="0"/>
                <a:hlinkClick r:id="rId3"/>
              </a:rPr>
              <a:t>http://www.cdc.gov/eval/framework/index.htm</a:t>
            </a:r>
            <a:endParaRPr lang="en-US" dirty="0">
              <a:latin typeface="Arial" pitchFamily="34" charset="0"/>
              <a:cs typeface="Arial" pitchFamily="34" charset="0"/>
            </a:endParaRPr>
          </a:p>
        </p:txBody>
      </p:sp>
    </p:spTree>
    <p:extLst>
      <p:ext uri="{BB962C8B-B14F-4D97-AF65-F5344CB8AC3E}">
        <p14:creationId xmlns:p14="http://schemas.microsoft.com/office/powerpoint/2010/main" val="166268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9906000" cy="1524000"/>
          </a:xfrm>
        </p:spPr>
        <p:txBody>
          <a:bodyPr/>
          <a:lstStyle/>
          <a:p>
            <a:r>
              <a:rPr lang="en-US" dirty="0" smtClean="0"/>
              <a:t>Data Collection Principles</a:t>
            </a:r>
            <a:endParaRPr lang="en-US" dirty="0"/>
          </a:p>
        </p:txBody>
      </p:sp>
      <p:sp>
        <p:nvSpPr>
          <p:cNvPr id="4" name="Text Placeholder 3"/>
          <p:cNvSpPr>
            <a:spLocks noGrp="1"/>
          </p:cNvSpPr>
          <p:nvPr>
            <p:ph type="body" sz="quarter" idx="10"/>
          </p:nvPr>
        </p:nvSpPr>
        <p:spPr/>
        <p:txBody>
          <a:bodyPr/>
          <a:lstStyle/>
          <a:p>
            <a:r>
              <a:rPr lang="en-US" sz="2400" dirty="0" smtClean="0"/>
              <a:t>Respect for clients </a:t>
            </a:r>
          </a:p>
          <a:p>
            <a:r>
              <a:rPr lang="en-US" sz="2400" dirty="0" smtClean="0"/>
              <a:t>Clear and honest communication</a:t>
            </a:r>
          </a:p>
          <a:p>
            <a:r>
              <a:rPr lang="en-US" sz="2400" dirty="0" smtClean="0"/>
              <a:t>Ensure the evaluation is culturally responsive </a:t>
            </a:r>
          </a:p>
          <a:p>
            <a:r>
              <a:rPr lang="en-US" sz="2400" dirty="0" smtClean="0"/>
              <a:t>Address all questions or concerns </a:t>
            </a:r>
          </a:p>
          <a:p>
            <a:r>
              <a:rPr lang="en-US" sz="2400" dirty="0" smtClean="0"/>
              <a:t>Share the data with participants and stakeholders</a:t>
            </a:r>
          </a:p>
          <a:p>
            <a:pPr>
              <a:lnSpc>
                <a:spcPct val="150000"/>
              </a:lnSpc>
            </a:pPr>
            <a:endParaRPr lang="en-US" sz="2400" dirty="0" smtClean="0"/>
          </a:p>
          <a:p>
            <a:endParaRPr lang="en-US" sz="2400" dirty="0" smtClean="0"/>
          </a:p>
          <a:p>
            <a:endParaRPr lang="en-US" sz="2400"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95994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219200"/>
          </a:xfrm>
        </p:spPr>
        <p:txBody>
          <a:bodyPr/>
          <a:lstStyle/>
          <a:p>
            <a:r>
              <a:rPr lang="en-US" dirty="0" smtClean="0"/>
              <a:t>Data Collection Considerations</a:t>
            </a:r>
            <a:endParaRPr lang="en-US" dirty="0"/>
          </a:p>
        </p:txBody>
      </p:sp>
      <p:sp>
        <p:nvSpPr>
          <p:cNvPr id="5" name="TextBox 4"/>
          <p:cNvSpPr txBox="1"/>
          <p:nvPr/>
        </p:nvSpPr>
        <p:spPr>
          <a:xfrm>
            <a:off x="-50815" y="5791200"/>
            <a:ext cx="4013215" cy="276999"/>
          </a:xfrm>
          <a:prstGeom prst="rect">
            <a:avLst/>
          </a:prstGeom>
          <a:noFill/>
        </p:spPr>
        <p:txBody>
          <a:bodyPr wrap="none" rtlCol="0">
            <a:spAutoFit/>
          </a:bodyPr>
          <a:lstStyle/>
          <a:p>
            <a:r>
              <a:rPr lang="en-US" sz="1200" dirty="0" smtClean="0">
                <a:latin typeface="+mj-lt"/>
              </a:rPr>
              <a:t>Taylor-Powell, E. Planning a Program Evaluation (1996) </a:t>
            </a:r>
            <a:endParaRPr lang="en-US" sz="1200" dirty="0">
              <a:latin typeface="+mj-lt"/>
            </a:endParaRPr>
          </a:p>
        </p:txBody>
      </p:sp>
      <p:sp>
        <p:nvSpPr>
          <p:cNvPr id="11" name="Rectangle 10"/>
          <p:cNvSpPr/>
          <p:nvPr/>
        </p:nvSpPr>
        <p:spPr>
          <a:xfrm>
            <a:off x="825485" y="1219200"/>
            <a:ext cx="3886200" cy="2286000"/>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mj-lt"/>
                <a:ea typeface="+mn-ea"/>
                <a:cs typeface="Arial" pitchFamily="34" charset="0"/>
              </a:rPr>
              <a:t>What information is needed?</a:t>
            </a:r>
          </a:p>
        </p:txBody>
      </p:sp>
      <p:sp>
        <p:nvSpPr>
          <p:cNvPr id="12" name="Rectangle 11"/>
          <p:cNvSpPr/>
          <p:nvPr/>
        </p:nvSpPr>
        <p:spPr>
          <a:xfrm>
            <a:off x="4711685" y="1219200"/>
            <a:ext cx="3886200" cy="2286000"/>
          </a:xfrm>
          <a:prstGeom prst="rect">
            <a:avLst/>
          </a:prstGeom>
          <a:solidFill>
            <a:srgbClr val="FBB0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mj-lt"/>
                <a:ea typeface="+mn-ea"/>
                <a:cs typeface="Arial" pitchFamily="34" charset="0"/>
              </a:rPr>
              <a:t>Where</a:t>
            </a:r>
            <a:r>
              <a:rPr kumimoji="0" lang="en-US" sz="2800" b="0" i="0" u="none" strike="noStrike" kern="0" cap="none" spc="0" normalizeH="0" noProof="0" dirty="0" smtClean="0">
                <a:ln>
                  <a:noFill/>
                </a:ln>
                <a:solidFill>
                  <a:prstClr val="white"/>
                </a:solidFill>
                <a:effectLst/>
                <a:uLnTx/>
                <a:uFillTx/>
                <a:latin typeface="+mj-lt"/>
                <a:ea typeface="+mn-ea"/>
                <a:cs typeface="Arial" pitchFamily="34" charset="0"/>
              </a:rPr>
              <a:t> is the information?</a:t>
            </a:r>
            <a:endParaRPr kumimoji="0" lang="en-US" sz="2800" b="0" i="0" u="none" strike="noStrike" kern="0" cap="none" spc="0" normalizeH="0" baseline="0" noProof="0" dirty="0" smtClean="0">
              <a:ln>
                <a:noFill/>
              </a:ln>
              <a:solidFill>
                <a:prstClr val="white"/>
              </a:solidFill>
              <a:effectLst/>
              <a:uLnTx/>
              <a:uFillTx/>
              <a:latin typeface="+mj-lt"/>
              <a:ea typeface="+mn-ea"/>
              <a:cs typeface="Arial" pitchFamily="34" charset="0"/>
            </a:endParaRPr>
          </a:p>
        </p:txBody>
      </p:sp>
      <p:sp>
        <p:nvSpPr>
          <p:cNvPr id="13" name="Rectangle 12"/>
          <p:cNvSpPr/>
          <p:nvPr/>
        </p:nvSpPr>
        <p:spPr>
          <a:xfrm>
            <a:off x="825485" y="3505200"/>
            <a:ext cx="3886200" cy="2286000"/>
          </a:xfrm>
          <a:prstGeom prst="rect">
            <a:avLst/>
          </a:prstGeom>
          <a:solidFill>
            <a:sysClr val="windowText" lastClr="000000">
              <a:lumMod val="50000"/>
              <a:lumOff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mj-lt"/>
                <a:ea typeface="+mn-ea"/>
                <a:cs typeface="Arial" pitchFamily="34" charset="0"/>
              </a:rPr>
              <a:t>How much time is needed/available?</a:t>
            </a:r>
          </a:p>
        </p:txBody>
      </p:sp>
      <p:sp>
        <p:nvSpPr>
          <p:cNvPr id="14" name="Rectangle 13"/>
          <p:cNvSpPr/>
          <p:nvPr/>
        </p:nvSpPr>
        <p:spPr>
          <a:xfrm>
            <a:off x="4711685" y="3505200"/>
            <a:ext cx="3886200" cy="2286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white"/>
                </a:solidFill>
                <a:effectLst/>
                <a:uLnTx/>
                <a:uFillTx/>
                <a:latin typeface="+mj-lt"/>
                <a:ea typeface="+mn-ea"/>
                <a:cs typeface="Arial" pitchFamily="34" charset="0"/>
              </a:rPr>
              <a:t>What resources</a:t>
            </a:r>
            <a:r>
              <a:rPr kumimoji="0" lang="en-US" sz="2800" b="0" i="0" u="none" strike="noStrike" kern="0" cap="none" spc="0" normalizeH="0" noProof="0" dirty="0" smtClean="0">
                <a:ln>
                  <a:noFill/>
                </a:ln>
                <a:solidFill>
                  <a:prstClr val="white"/>
                </a:solidFill>
                <a:effectLst/>
                <a:uLnTx/>
                <a:uFillTx/>
                <a:latin typeface="+mj-lt"/>
                <a:ea typeface="+mn-ea"/>
                <a:cs typeface="Arial" pitchFamily="34" charset="0"/>
              </a:rPr>
              <a:t> are available?</a:t>
            </a:r>
            <a:endParaRPr kumimoji="0" lang="en-US" sz="2800" b="0" i="0" u="none" strike="noStrike" kern="0" cap="none" spc="0" normalizeH="0" baseline="0" noProof="0" dirty="0" smtClean="0">
              <a:ln>
                <a:noFill/>
              </a:ln>
              <a:solidFill>
                <a:prstClr val="white"/>
              </a:solidFill>
              <a:effectLst/>
              <a:uLnTx/>
              <a:uFillTx/>
              <a:latin typeface="+mj-lt"/>
              <a:ea typeface="+mn-ea"/>
              <a:cs typeface="Arial" pitchFamily="34" charset="0"/>
            </a:endParaRPr>
          </a:p>
        </p:txBody>
      </p:sp>
    </p:spTree>
    <p:extLst>
      <p:ext uri="{BB962C8B-B14F-4D97-AF65-F5344CB8AC3E}">
        <p14:creationId xmlns:p14="http://schemas.microsoft.com/office/powerpoint/2010/main" val="161479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10363200" cy="1219200"/>
          </a:xfrm>
          <a:prstGeom prst="rect">
            <a:avLst/>
          </a:prstGeom>
        </p:spPr>
        <p:txBody>
          <a:bodyPr/>
          <a:lstStyle/>
          <a:p>
            <a:pPr algn="l"/>
            <a:r>
              <a:rPr lang="en-US" dirty="0" smtClean="0"/>
              <a:t> Qualitative vs. Quantitative</a:t>
            </a:r>
            <a:endParaRPr lang="en-US" dirty="0"/>
          </a:p>
        </p:txBody>
      </p:sp>
      <p:sp>
        <p:nvSpPr>
          <p:cNvPr id="6" name="TextBox 5"/>
          <p:cNvSpPr txBox="1"/>
          <p:nvPr/>
        </p:nvSpPr>
        <p:spPr>
          <a:xfrm>
            <a:off x="409766" y="4063640"/>
            <a:ext cx="1947969" cy="2031325"/>
          </a:xfrm>
          <a:prstGeom prst="rect">
            <a:avLst/>
          </a:prstGeom>
          <a:noFill/>
        </p:spPr>
        <p:txBody>
          <a:bodyPr wrap="none" rtlCol="0">
            <a:spAutoFit/>
          </a:bodyPr>
          <a:lstStyle/>
          <a:p>
            <a:r>
              <a:rPr lang="en-US" dirty="0" smtClean="0"/>
              <a:t>Qualitative Data:</a:t>
            </a:r>
          </a:p>
          <a:p>
            <a:pPr marL="285750" indent="-285750">
              <a:buFont typeface="Arial" panose="020B0604020202020204" pitchFamily="34" charset="0"/>
              <a:buChar char="•"/>
            </a:pPr>
            <a:r>
              <a:rPr lang="en-US" dirty="0" smtClean="0"/>
              <a:t>Clean and tidy</a:t>
            </a:r>
          </a:p>
          <a:p>
            <a:pPr marL="285750" indent="-285750">
              <a:buFont typeface="Arial" panose="020B0604020202020204" pitchFamily="34" charset="0"/>
              <a:buChar char="•"/>
            </a:pPr>
            <a:r>
              <a:rPr lang="en-US" dirty="0" smtClean="0"/>
              <a:t>Bright lights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a:p>
        </p:txBody>
      </p:sp>
      <p:sp>
        <p:nvSpPr>
          <p:cNvPr id="7" name="TextBox 6"/>
          <p:cNvSpPr txBox="1"/>
          <p:nvPr/>
        </p:nvSpPr>
        <p:spPr>
          <a:xfrm>
            <a:off x="5580329" y="4057470"/>
            <a:ext cx="3030272" cy="1477328"/>
          </a:xfrm>
          <a:prstGeom prst="rect">
            <a:avLst/>
          </a:prstGeom>
          <a:noFill/>
        </p:spPr>
        <p:txBody>
          <a:bodyPr wrap="square" rtlCol="0">
            <a:spAutoFit/>
          </a:bodyPr>
          <a:lstStyle/>
          <a:p>
            <a:r>
              <a:rPr lang="en-US" dirty="0" smtClean="0"/>
              <a:t>Quantitative Data: </a:t>
            </a:r>
          </a:p>
          <a:p>
            <a:pPr marL="285750" indent="-285750">
              <a:buFont typeface="Arial" panose="020B0604020202020204" pitchFamily="34" charset="0"/>
              <a:buChar char="•"/>
            </a:pPr>
            <a:r>
              <a:rPr lang="en-US" dirty="0" smtClean="0"/>
              <a:t>Number of staff</a:t>
            </a:r>
          </a:p>
          <a:p>
            <a:pPr marL="285750" indent="-285750">
              <a:buFont typeface="Arial" panose="020B0604020202020204" pitchFamily="34" charset="0"/>
              <a:buChar char="•"/>
            </a:pPr>
            <a:r>
              <a:rPr lang="en-US" dirty="0" smtClean="0"/>
              <a:t>Proportion of patients that are elders</a:t>
            </a:r>
          </a:p>
          <a:p>
            <a:pPr marL="285750"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230" y="914400"/>
            <a:ext cx="5322574" cy="3048000"/>
          </a:xfrm>
          <a:prstGeom prst="rect">
            <a:avLst/>
          </a:prstGeom>
        </p:spPr>
      </p:pic>
    </p:spTree>
    <p:extLst>
      <p:ext uri="{BB962C8B-B14F-4D97-AF65-F5344CB8AC3E}">
        <p14:creationId xmlns:p14="http://schemas.microsoft.com/office/powerpoint/2010/main" val="247353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11430000" cy="1524000"/>
          </a:xfrm>
        </p:spPr>
        <p:txBody>
          <a:bodyPr/>
          <a:lstStyle/>
          <a:p>
            <a:r>
              <a:rPr lang="en-US" dirty="0" smtClean="0"/>
              <a:t>Qualitative Methods</a:t>
            </a:r>
            <a:endParaRPr lang="en-US" dirty="0"/>
          </a:p>
        </p:txBody>
      </p:sp>
      <p:pic>
        <p:nvPicPr>
          <p:cNvPr id="1034" name="Picture 10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12" y="1219200"/>
            <a:ext cx="3752088" cy="1712067"/>
          </a:xfrm>
          <a:prstGeom prst="rect">
            <a:avLst/>
          </a:prstGeom>
        </p:spPr>
      </p:pic>
      <p:pic>
        <p:nvPicPr>
          <p:cNvPr id="1035" name="Picture 10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959" y="1222248"/>
            <a:ext cx="3018622" cy="1709019"/>
          </a:xfrm>
          <a:prstGeom prst="rect">
            <a:avLst/>
          </a:prstGeom>
        </p:spPr>
      </p:pic>
      <p:pic>
        <p:nvPicPr>
          <p:cNvPr id="1036" name="Picture 10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810000"/>
            <a:ext cx="3733800" cy="1876490"/>
          </a:xfrm>
          <a:prstGeom prst="rect">
            <a:avLst/>
          </a:prstGeom>
        </p:spPr>
      </p:pic>
      <p:pic>
        <p:nvPicPr>
          <p:cNvPr id="1037" name="Picture 10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007" y="3810000"/>
            <a:ext cx="3018622" cy="1828800"/>
          </a:xfrm>
          <a:prstGeom prst="rect">
            <a:avLst/>
          </a:prstGeom>
        </p:spPr>
      </p:pic>
      <p:sp>
        <p:nvSpPr>
          <p:cNvPr id="3" name="TextBox 2"/>
          <p:cNvSpPr txBox="1"/>
          <p:nvPr/>
        </p:nvSpPr>
        <p:spPr>
          <a:xfrm>
            <a:off x="920495" y="802886"/>
            <a:ext cx="1223412" cy="369332"/>
          </a:xfrm>
          <a:prstGeom prst="rect">
            <a:avLst/>
          </a:prstGeom>
          <a:noFill/>
        </p:spPr>
        <p:txBody>
          <a:bodyPr wrap="none" rtlCol="0">
            <a:spAutoFit/>
          </a:bodyPr>
          <a:lstStyle/>
          <a:p>
            <a:r>
              <a:rPr lang="en-US" dirty="0" smtClean="0"/>
              <a:t>Interviews</a:t>
            </a:r>
            <a:endParaRPr lang="en-US" dirty="0"/>
          </a:p>
        </p:txBody>
      </p:sp>
      <p:sp>
        <p:nvSpPr>
          <p:cNvPr id="4" name="TextBox 3"/>
          <p:cNvSpPr txBox="1"/>
          <p:nvPr/>
        </p:nvSpPr>
        <p:spPr>
          <a:xfrm>
            <a:off x="5023537" y="802886"/>
            <a:ext cx="1633781" cy="369332"/>
          </a:xfrm>
          <a:prstGeom prst="rect">
            <a:avLst/>
          </a:prstGeom>
          <a:noFill/>
        </p:spPr>
        <p:txBody>
          <a:bodyPr wrap="none" rtlCol="0">
            <a:spAutoFit/>
          </a:bodyPr>
          <a:lstStyle/>
          <a:p>
            <a:r>
              <a:rPr lang="en-US" dirty="0" smtClean="0"/>
              <a:t>Focus Groups</a:t>
            </a:r>
            <a:endParaRPr lang="en-US" dirty="0"/>
          </a:p>
        </p:txBody>
      </p:sp>
      <p:sp>
        <p:nvSpPr>
          <p:cNvPr id="5" name="TextBox 4"/>
          <p:cNvSpPr txBox="1"/>
          <p:nvPr/>
        </p:nvSpPr>
        <p:spPr>
          <a:xfrm>
            <a:off x="942481" y="3413760"/>
            <a:ext cx="3672800" cy="369332"/>
          </a:xfrm>
          <a:prstGeom prst="rect">
            <a:avLst/>
          </a:prstGeom>
          <a:noFill/>
        </p:spPr>
        <p:txBody>
          <a:bodyPr wrap="none" rtlCol="0">
            <a:spAutoFit/>
          </a:bodyPr>
          <a:lstStyle/>
          <a:p>
            <a:r>
              <a:rPr lang="en-US" dirty="0" smtClean="0"/>
              <a:t>Creative Expression &amp; Storytelling</a:t>
            </a:r>
            <a:endParaRPr lang="en-US" dirty="0"/>
          </a:p>
        </p:txBody>
      </p:sp>
      <p:sp>
        <p:nvSpPr>
          <p:cNvPr id="6" name="TextBox 5"/>
          <p:cNvSpPr txBox="1"/>
          <p:nvPr/>
        </p:nvSpPr>
        <p:spPr>
          <a:xfrm>
            <a:off x="5176299" y="3413760"/>
            <a:ext cx="2582758" cy="369332"/>
          </a:xfrm>
          <a:prstGeom prst="rect">
            <a:avLst/>
          </a:prstGeom>
          <a:noFill/>
        </p:spPr>
        <p:txBody>
          <a:bodyPr wrap="none" rtlCol="0">
            <a:spAutoFit/>
          </a:bodyPr>
          <a:lstStyle/>
          <a:p>
            <a:r>
              <a:rPr lang="en-US" dirty="0" smtClean="0"/>
              <a:t>Participant Observation</a:t>
            </a:r>
            <a:endParaRPr lang="en-US" dirty="0"/>
          </a:p>
        </p:txBody>
      </p:sp>
    </p:spTree>
    <p:extLst>
      <p:ext uri="{BB962C8B-B14F-4D97-AF65-F5344CB8AC3E}">
        <p14:creationId xmlns:p14="http://schemas.microsoft.com/office/powerpoint/2010/main" val="2991324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1000"/>
                                        <p:tgtEl>
                                          <p:spTgt spid="1034"/>
                                        </p:tgtEl>
                                      </p:cBhvr>
                                    </p:animEffect>
                                    <p:anim calcmode="lin" valueType="num">
                                      <p:cBhvr>
                                        <p:cTn id="13" dur="1000" fill="hold"/>
                                        <p:tgtEl>
                                          <p:spTgt spid="1034"/>
                                        </p:tgtEl>
                                        <p:attrNameLst>
                                          <p:attrName>ppt_x</p:attrName>
                                        </p:attrNameLst>
                                      </p:cBhvr>
                                      <p:tavLst>
                                        <p:tav tm="0">
                                          <p:val>
                                            <p:strVal val="#ppt_x"/>
                                          </p:val>
                                        </p:tav>
                                        <p:tav tm="100000">
                                          <p:val>
                                            <p:strVal val="#ppt_x"/>
                                          </p:val>
                                        </p:tav>
                                      </p:tavLst>
                                    </p:anim>
                                    <p:anim calcmode="lin" valueType="num">
                                      <p:cBhvr>
                                        <p:cTn id="14"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36"/>
                                        </p:tgtEl>
                                        <p:attrNameLst>
                                          <p:attrName>style.visibility</p:attrName>
                                        </p:attrNameLst>
                                      </p:cBhvr>
                                      <p:to>
                                        <p:strVal val="visible"/>
                                      </p:to>
                                    </p:set>
                                    <p:animEffect transition="in" filter="fade">
                                      <p:cBhvr>
                                        <p:cTn id="36" dur="1000"/>
                                        <p:tgtEl>
                                          <p:spTgt spid="1036"/>
                                        </p:tgtEl>
                                      </p:cBhvr>
                                    </p:animEffect>
                                    <p:anim calcmode="lin" valueType="num">
                                      <p:cBhvr>
                                        <p:cTn id="37" dur="1000" fill="hold"/>
                                        <p:tgtEl>
                                          <p:spTgt spid="1036"/>
                                        </p:tgtEl>
                                        <p:attrNameLst>
                                          <p:attrName>ppt_x</p:attrName>
                                        </p:attrNameLst>
                                      </p:cBhvr>
                                      <p:tavLst>
                                        <p:tav tm="0">
                                          <p:val>
                                            <p:strVal val="#ppt_x"/>
                                          </p:val>
                                        </p:tav>
                                        <p:tav tm="100000">
                                          <p:val>
                                            <p:strVal val="#ppt_x"/>
                                          </p:val>
                                        </p:tav>
                                      </p:tavLst>
                                    </p:anim>
                                    <p:anim calcmode="lin" valueType="num">
                                      <p:cBhvr>
                                        <p:cTn id="38"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37"/>
                                        </p:tgtEl>
                                        <p:attrNameLst>
                                          <p:attrName>style.visibility</p:attrName>
                                        </p:attrNameLst>
                                      </p:cBhvr>
                                      <p:to>
                                        <p:strVal val="visible"/>
                                      </p:to>
                                    </p:set>
                                    <p:animEffect transition="in" filter="fade">
                                      <p:cBhvr>
                                        <p:cTn id="48" dur="1000"/>
                                        <p:tgtEl>
                                          <p:spTgt spid="1037"/>
                                        </p:tgtEl>
                                      </p:cBhvr>
                                    </p:animEffect>
                                    <p:anim calcmode="lin" valueType="num">
                                      <p:cBhvr>
                                        <p:cTn id="49" dur="1000" fill="hold"/>
                                        <p:tgtEl>
                                          <p:spTgt spid="1037"/>
                                        </p:tgtEl>
                                        <p:attrNameLst>
                                          <p:attrName>ppt_x</p:attrName>
                                        </p:attrNameLst>
                                      </p:cBhvr>
                                      <p:tavLst>
                                        <p:tav tm="0">
                                          <p:val>
                                            <p:strVal val="#ppt_x"/>
                                          </p:val>
                                        </p:tav>
                                        <p:tav tm="100000">
                                          <p:val>
                                            <p:strVal val="#ppt_x"/>
                                          </p:val>
                                        </p:tav>
                                      </p:tavLst>
                                    </p:anim>
                                    <p:anim calcmode="lin" valueType="num">
                                      <p:cBhvr>
                                        <p:cTn id="50"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0"/>
            <a:ext cx="8458200" cy="1524000"/>
          </a:xfrm>
        </p:spPr>
        <p:txBody>
          <a:bodyPr/>
          <a:lstStyle/>
          <a:p>
            <a:r>
              <a:rPr lang="en-US" dirty="0" smtClean="0"/>
              <a:t>Quantitative Methods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473" y="1602828"/>
            <a:ext cx="2300843" cy="1371600"/>
          </a:xfrm>
          <a:prstGeom prst="rect">
            <a:avLst/>
          </a:prstGeom>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307" y="1600200"/>
            <a:ext cx="2037893" cy="1371600"/>
          </a:xfrm>
          <a:prstGeom prst="rect">
            <a:avLst/>
          </a:prstGeom>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473" y="3929654"/>
            <a:ext cx="1571224" cy="1828800"/>
          </a:xfrm>
          <a:prstGeom prst="rect">
            <a:avLst/>
          </a:prstGeom>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3847358"/>
            <a:ext cx="2664000" cy="1828800"/>
          </a:xfrm>
          <a:prstGeom prst="rect">
            <a:avLst/>
          </a:prstGeom>
          <a:ln>
            <a:no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1602828"/>
            <a:ext cx="1554480" cy="2335970"/>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50800" dir="5400000" algn="ctr" rotWithShape="0">
              <a:schemeClr val="bg1"/>
            </a:outerShdw>
          </a:effectLst>
        </p:spPr>
      </p:pic>
      <p:sp>
        <p:nvSpPr>
          <p:cNvPr id="3" name="TextBox 2"/>
          <p:cNvSpPr txBox="1"/>
          <p:nvPr/>
        </p:nvSpPr>
        <p:spPr>
          <a:xfrm>
            <a:off x="870751" y="1233496"/>
            <a:ext cx="2544286" cy="369332"/>
          </a:xfrm>
          <a:prstGeom prst="rect">
            <a:avLst/>
          </a:prstGeom>
          <a:noFill/>
        </p:spPr>
        <p:txBody>
          <a:bodyPr wrap="none" rtlCol="0">
            <a:spAutoFit/>
          </a:bodyPr>
          <a:lstStyle/>
          <a:p>
            <a:r>
              <a:rPr lang="en-US" dirty="0" smtClean="0"/>
              <a:t>Observation Checklists</a:t>
            </a:r>
            <a:endParaRPr lang="en-US" dirty="0"/>
          </a:p>
        </p:txBody>
      </p:sp>
      <p:sp>
        <p:nvSpPr>
          <p:cNvPr id="5" name="TextBox 4"/>
          <p:cNvSpPr txBox="1"/>
          <p:nvPr/>
        </p:nvSpPr>
        <p:spPr>
          <a:xfrm>
            <a:off x="3889137" y="1230868"/>
            <a:ext cx="2056973" cy="369332"/>
          </a:xfrm>
          <a:prstGeom prst="rect">
            <a:avLst/>
          </a:prstGeom>
          <a:noFill/>
        </p:spPr>
        <p:txBody>
          <a:bodyPr wrap="none" rtlCol="0">
            <a:spAutoFit/>
          </a:bodyPr>
          <a:lstStyle/>
          <a:p>
            <a:r>
              <a:rPr lang="en-US" dirty="0" smtClean="0"/>
              <a:t>Document Review</a:t>
            </a:r>
            <a:endParaRPr lang="en-US" dirty="0"/>
          </a:p>
        </p:txBody>
      </p:sp>
      <p:sp>
        <p:nvSpPr>
          <p:cNvPr id="6" name="TextBox 5"/>
          <p:cNvSpPr txBox="1"/>
          <p:nvPr/>
        </p:nvSpPr>
        <p:spPr>
          <a:xfrm>
            <a:off x="6705600" y="1229924"/>
            <a:ext cx="1018227" cy="369332"/>
          </a:xfrm>
          <a:prstGeom prst="rect">
            <a:avLst/>
          </a:prstGeom>
          <a:noFill/>
        </p:spPr>
        <p:txBody>
          <a:bodyPr wrap="none" rtlCol="0">
            <a:spAutoFit/>
          </a:bodyPr>
          <a:lstStyle/>
          <a:p>
            <a:r>
              <a:rPr lang="en-US" dirty="0" smtClean="0"/>
              <a:t>Surveys</a:t>
            </a:r>
            <a:endParaRPr lang="en-US" dirty="0"/>
          </a:p>
        </p:txBody>
      </p:sp>
      <p:sp>
        <p:nvSpPr>
          <p:cNvPr id="7" name="TextBox 6"/>
          <p:cNvSpPr txBox="1"/>
          <p:nvPr/>
        </p:nvSpPr>
        <p:spPr>
          <a:xfrm>
            <a:off x="992473" y="3486690"/>
            <a:ext cx="723340" cy="369332"/>
          </a:xfrm>
          <a:prstGeom prst="rect">
            <a:avLst/>
          </a:prstGeom>
          <a:noFill/>
        </p:spPr>
        <p:txBody>
          <a:bodyPr wrap="none" rtlCol="0">
            <a:spAutoFit/>
          </a:bodyPr>
          <a:lstStyle/>
          <a:p>
            <a:r>
              <a:rPr lang="en-US" dirty="0" smtClean="0"/>
              <a:t>Tests</a:t>
            </a:r>
            <a:endParaRPr lang="en-US" dirty="0"/>
          </a:p>
        </p:txBody>
      </p:sp>
      <p:sp>
        <p:nvSpPr>
          <p:cNvPr id="12" name="TextBox 11"/>
          <p:cNvSpPr txBox="1"/>
          <p:nvPr/>
        </p:nvSpPr>
        <p:spPr>
          <a:xfrm>
            <a:off x="3701358" y="3478026"/>
            <a:ext cx="2210862" cy="369332"/>
          </a:xfrm>
          <a:prstGeom prst="rect">
            <a:avLst/>
          </a:prstGeom>
          <a:noFill/>
        </p:spPr>
        <p:txBody>
          <a:bodyPr wrap="none" rtlCol="0">
            <a:spAutoFit/>
          </a:bodyPr>
          <a:lstStyle/>
          <a:p>
            <a:r>
              <a:rPr lang="en-US" dirty="0" smtClean="0"/>
              <a:t>Biomedical Markers</a:t>
            </a:r>
            <a:endParaRPr lang="en-US" dirty="0"/>
          </a:p>
        </p:txBody>
      </p:sp>
    </p:spTree>
    <p:extLst>
      <p:ext uri="{BB962C8B-B14F-4D97-AF65-F5344CB8AC3E}">
        <p14:creationId xmlns:p14="http://schemas.microsoft.com/office/powerpoint/2010/main" val="3260831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2" grpId="0"/>
    </p:bldLst>
  </p:timing>
</p:sld>
</file>

<file path=ppt/theme/theme1.xml><?xml version="1.0" encoding="utf-8"?>
<a:theme xmlns:a="http://schemas.openxmlformats.org/drawingml/2006/main" name="UIHI PPT template_arial_12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IHI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UIHI PPT template_arial_12042012</Template>
  <TotalTime>98085</TotalTime>
  <Words>4001</Words>
  <Application>Microsoft Office PowerPoint</Application>
  <PresentationFormat>On-screen Show (4:3)</PresentationFormat>
  <Paragraphs>306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Times New Roman</vt:lpstr>
      <vt:lpstr>UIHI PPT template_arial_12042012</vt:lpstr>
      <vt:lpstr>Gathering Credible Data</vt:lpstr>
      <vt:lpstr>Objectives of Session</vt:lpstr>
      <vt:lpstr>Evaluation</vt:lpstr>
      <vt:lpstr>Evaluation Framework</vt:lpstr>
      <vt:lpstr>Data Collection Principles</vt:lpstr>
      <vt:lpstr>Data Collection Considerations</vt:lpstr>
      <vt:lpstr> Qualitative vs. Quantitative</vt:lpstr>
      <vt:lpstr>Qualitative Methods</vt:lpstr>
      <vt:lpstr>Quantitative Methods</vt:lpstr>
      <vt:lpstr>Mixed Method Approach</vt:lpstr>
      <vt:lpstr>Mixed Method Approach:                    Triangulation</vt:lpstr>
      <vt:lpstr>Selecting the Best Method</vt:lpstr>
      <vt:lpstr>Practice &amp; Review </vt:lpstr>
      <vt:lpstr>Practice &amp; Review</vt:lpstr>
      <vt:lpstr>Practice &amp; Review</vt:lpstr>
      <vt:lpstr>Practice &amp; Review </vt:lpstr>
      <vt:lpstr>Summary</vt:lpstr>
      <vt:lpstr>  Questions</vt:lpstr>
      <vt:lpstr>Data Collection Resources</vt:lpstr>
      <vt:lpstr>Urban Indian Health Institute Seattle Indian Health Board 606-12th Avenue South Seattle, WA 98114  Phone: (206) 812-3030 Fax: (206) 812-3044  Email: info@uihi.org  Website: www.uihi.org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Credible Data</dc:title>
  <dc:creator>shayla</dc:creator>
  <cp:lastModifiedBy>Julie Loughran</cp:lastModifiedBy>
  <cp:revision>668</cp:revision>
  <cp:lastPrinted>2014-08-05T02:48:49Z</cp:lastPrinted>
  <dcterms:created xsi:type="dcterms:W3CDTF">2014-04-08T08:48:22Z</dcterms:created>
  <dcterms:modified xsi:type="dcterms:W3CDTF">2014-08-19T19:26:56Z</dcterms:modified>
</cp:coreProperties>
</file>