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8" r:id="rId3"/>
    <p:sldId id="408" r:id="rId4"/>
    <p:sldId id="299" r:id="rId5"/>
    <p:sldId id="318" r:id="rId6"/>
    <p:sldId id="309" r:id="rId7"/>
    <p:sldId id="445" r:id="rId8"/>
    <p:sldId id="317" r:id="rId9"/>
    <p:sldId id="446" r:id="rId10"/>
    <p:sldId id="355" r:id="rId11"/>
    <p:sldId id="368" r:id="rId12"/>
    <p:sldId id="370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09" r:id="rId26"/>
    <p:sldId id="410" r:id="rId27"/>
    <p:sldId id="411" r:id="rId28"/>
    <p:sldId id="414" r:id="rId29"/>
    <p:sldId id="415" r:id="rId30"/>
    <p:sldId id="416" r:id="rId31"/>
    <p:sldId id="443" r:id="rId32"/>
    <p:sldId id="444" r:id="rId33"/>
    <p:sldId id="421" r:id="rId34"/>
    <p:sldId id="422" r:id="rId35"/>
    <p:sldId id="427" r:id="rId36"/>
    <p:sldId id="442" r:id="rId37"/>
    <p:sldId id="441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 autoAdjust="0"/>
    <p:restoredTop sz="94695" autoAdjust="0"/>
  </p:normalViewPr>
  <p:slideViewPr>
    <p:cSldViewPr>
      <p:cViewPr varScale="1">
        <p:scale>
          <a:sx n="107" d="100"/>
          <a:sy n="10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B27FDD-8A2F-4E69-A9BE-AD14481850D2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EB885D-32F2-4085-8F27-1DA4B088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689051-EF4D-4689-B56F-0808A0983567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AF63C9-0135-4959-A551-D1BD22C3B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1AA23-FE61-48E3-87C6-99F67F7B413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15F93B-599D-4241-A172-1FEBC4763A7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8EADD-EEDD-466C-B304-E150B7F32215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Spreadsheet joke 119 line items.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2405C-A2A1-4D55-B868-25E159D9E75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0959DA-521F-400F-B36B-A38B1BA4784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70F288-671C-4C1F-BF1B-E5B9D8CDA30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416425"/>
            <a:ext cx="6019800" cy="4183063"/>
          </a:xfr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100" b="1" smtClean="0">
                <a:latin typeface="Arial" charset="0"/>
              </a:rPr>
              <a:t>Prevalence of HCV in Select Populations</a:t>
            </a:r>
          </a:p>
          <a:p>
            <a:pPr eaLnBrk="1" hangingPunct="1"/>
            <a:r>
              <a:rPr lang="en-US" sz="1100" u="sng" smtClean="0">
                <a:latin typeface="Arial" charset="0"/>
              </a:rPr>
              <a:t>Key Point:</a:t>
            </a:r>
            <a:r>
              <a:rPr lang="en-US" sz="1100" smtClean="0">
                <a:latin typeface="Arial" charset="0"/>
              </a:rPr>
              <a:t> The prevalence of individual populations in the United States is presented above.</a:t>
            </a:r>
          </a:p>
          <a:p>
            <a:pPr eaLnBrk="1" hangingPunct="1"/>
            <a:endParaRPr lang="en-US" sz="1100" b="1" smtClean="0">
              <a:latin typeface="Arial" charset="0"/>
            </a:endParaRPr>
          </a:p>
          <a:p>
            <a:pPr eaLnBrk="1" hangingPunct="1"/>
            <a:r>
              <a:rPr lang="en-US" sz="1100" b="1" smtClean="0">
                <a:latin typeface="Arial" charset="0"/>
              </a:rPr>
              <a:t>References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1. Centers for Disease Control. Prevention and control of infections with hepatitis viruses in correctional settings: recommendations and reports. </a:t>
            </a:r>
            <a:br>
              <a:rPr lang="en-US" sz="1100" smtClean="0">
                <a:latin typeface="Arial" charset="0"/>
              </a:rPr>
            </a:br>
            <a:r>
              <a:rPr lang="en-US" sz="1100" i="1" smtClean="0">
                <a:latin typeface="Arial" charset="0"/>
              </a:rPr>
              <a:t>Morb Mortal Wkly Rep</a:t>
            </a:r>
            <a:r>
              <a:rPr lang="en-US" sz="1100" smtClean="0">
                <a:latin typeface="Arial" charset="0"/>
              </a:rPr>
              <a:t>. 2003;52(RR-1):1-33.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2. Edlin B. Prevention and treatment of hepatitis C in injection drug users. </a:t>
            </a:r>
            <a:r>
              <a:rPr lang="en-US" sz="1100" i="1" smtClean="0">
                <a:latin typeface="Arial" charset="0"/>
              </a:rPr>
              <a:t>Hepatology</a:t>
            </a:r>
            <a:r>
              <a:rPr lang="en-US" sz="1100" smtClean="0">
                <a:latin typeface="Arial" charset="0"/>
              </a:rPr>
              <a:t>. 2002;36(5 suppl 1):S210-S219.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3. National Household Survey on Drug Abuse. The NHSDA report: injection drug use. March 14, 2003.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4. Poles M et al. Hepatitis C virus/human immunodeficiency virus coinfection: clinical management issues. </a:t>
            </a:r>
            <a:r>
              <a:rPr lang="en-US" altLang="en-US" sz="1100" i="1" smtClean="0">
                <a:latin typeface="Arial" charset="0"/>
              </a:rPr>
              <a:t>Clin Infect Dis</a:t>
            </a:r>
            <a:r>
              <a:rPr lang="en-US" altLang="en-US" sz="1100" smtClean="0">
                <a:latin typeface="Arial" charset="0"/>
              </a:rPr>
              <a:t>. 2000;31:154-161.</a:t>
            </a:r>
            <a:endParaRPr lang="en-US" sz="1100" smtClean="0">
              <a:latin typeface="Arial" charset="0"/>
            </a:endParaRPr>
          </a:p>
          <a:p>
            <a:pPr eaLnBrk="1" hangingPunct="1"/>
            <a:r>
              <a:rPr lang="en-US" sz="1100" smtClean="0">
                <a:latin typeface="Arial" charset="0"/>
              </a:rPr>
              <a:t>5. Labreque S. In: </a:t>
            </a:r>
            <a:r>
              <a:rPr lang="en-US" sz="1100" i="1" smtClean="0">
                <a:latin typeface="Arial" charset="0"/>
              </a:rPr>
              <a:t>Hepatitis C Choices</a:t>
            </a:r>
            <a:r>
              <a:rPr lang="en-US" sz="1100" smtClean="0">
                <a:latin typeface="Arial" charset="0"/>
              </a:rPr>
              <a:t>. 2002.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6. Alter M et al. The prevalence of hepatitis C virus infection in the United States, 1988 through 1994. </a:t>
            </a:r>
            <a:r>
              <a:rPr lang="en-US" sz="1100" i="1" smtClean="0">
                <a:latin typeface="Arial" charset="0"/>
              </a:rPr>
              <a:t>N Engl J Med.</a:t>
            </a:r>
            <a:r>
              <a:rPr lang="en-US" sz="1100" smtClean="0">
                <a:latin typeface="Arial" charset="0"/>
              </a:rPr>
              <a:t> 1999;341:556-562.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7. Nyamathi A et al. Risk factors for hepatitis C virus infection among homeless adults. </a:t>
            </a:r>
            <a:r>
              <a:rPr lang="en-US" sz="1100" i="1" smtClean="0">
                <a:latin typeface="Arial" charset="0"/>
              </a:rPr>
              <a:t>J Gen Intern Med</a:t>
            </a:r>
            <a:r>
              <a:rPr lang="en-US" sz="1100" smtClean="0">
                <a:latin typeface="Arial" charset="0"/>
              </a:rPr>
              <a:t>. 2002;17(2):134-143.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8. Bräu N et al. Prevalence of hepatitis C and coinfection with HIV among United States veterans in the New York City metropolitan area. </a:t>
            </a:r>
            <a:br>
              <a:rPr lang="en-US" sz="1100" smtClean="0">
                <a:latin typeface="Arial" charset="0"/>
              </a:rPr>
            </a:br>
            <a:r>
              <a:rPr lang="en-US" sz="1100" i="1" smtClean="0">
                <a:latin typeface="Arial" charset="0"/>
              </a:rPr>
              <a:t>Am J Gastroenterol.</a:t>
            </a:r>
            <a:r>
              <a:rPr lang="en-US" sz="1100" smtClean="0">
                <a:latin typeface="Arial" charset="0"/>
              </a:rPr>
              <a:t> 2002;97:2071-2078.</a:t>
            </a:r>
          </a:p>
          <a:p>
            <a:pPr eaLnBrk="1" hangingPunct="1"/>
            <a:r>
              <a:rPr lang="en-US" sz="1100" smtClean="0">
                <a:latin typeface="Arial" charset="0"/>
              </a:rPr>
              <a:t>9. Jonas M. Children with hepatitis C. </a:t>
            </a:r>
            <a:r>
              <a:rPr lang="en-US" sz="1100" i="1" smtClean="0">
                <a:latin typeface="Arial" charset="0"/>
              </a:rPr>
              <a:t>Hepatology</a:t>
            </a:r>
            <a:r>
              <a:rPr lang="en-US" sz="1100" smtClean="0">
                <a:latin typeface="Arial" charset="0"/>
              </a:rPr>
              <a:t>. 2002;36(5 suppl 1):S173-S178.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5DD20-A466-4BAF-A851-94F9A1B7B53B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2413" y="720725"/>
            <a:ext cx="6432550" cy="4824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1c - Incidence of Acute, Symptomatic Hepatitis C/Non-A, Non-B Hepatitis* — United States, 1992–2008 </a:t>
            </a:r>
          </a:p>
          <a:p>
            <a:endParaRPr lang="en-US" smtClean="0"/>
          </a:p>
          <a:p>
            <a:r>
              <a:rPr lang="en-US" smtClean="0"/>
              <a:t>No hepatitis C vaccine exists. In 2008, a total of 878 acute, symptomatic cases of hepatitis C hepatitis were reported nationwide. The overall incidence rate for hepatitis C hepatitis virus remained stable at 0.3 cases per 100,000 population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B377D-3A02-4691-8160-A2228CAD41B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3c - Incidence of Acute, Symptomatic Hepatitis C/Non-A, Non-B Hepatitis* by Sex — United States, 1992–2008</a:t>
            </a:r>
          </a:p>
          <a:p>
            <a:endParaRPr lang="en-US" smtClean="0"/>
          </a:p>
          <a:p>
            <a:r>
              <a:rPr lang="en-US" smtClean="0"/>
              <a:t>Historically, rates of acute, symptomatic hepatitis C hepatitis have been higher among males than females. Since 2002, the male-to-female ratio of rates has declined and was nearly 1 in 2008. In 2008, incidence among males and females was 0.3 cases per 100,000 population.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C40C6-667D-4835-9C22-6608254030D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4c - Hepatitis C/Non-A, Non-B Hepatitis* by Race/Ethnicity — United States, 1992–2008</a:t>
            </a:r>
          </a:p>
          <a:p>
            <a:endParaRPr lang="en-US" smtClean="0"/>
          </a:p>
          <a:p>
            <a:r>
              <a:rPr lang="en-US" smtClean="0"/>
              <a:t>In 2008, acute, symptomatic hepatitis C hepatitis rates were highest among American Indian/Alaskan Natives (0.5 cases per 100,000 population) and lowest among Asian/Pacific Islanders (0.04 cases per 100,000 population).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A1B8C0-3897-4533-AF4F-3C2DAB027EE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C2518A-9682-456D-8078-DE0DD61F82AF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tiveamericanhm_p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8805-3FFB-4E0A-9B8C-766E39B0A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22BE-7BC7-4495-AA9A-AE4A37452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3831-4BE0-437E-BA0D-7F0759EB1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993A-01BB-47FA-867C-625C980A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549A-621A-4540-9441-77C299B9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5AFD-FC23-4AE5-B8C4-7EE78DF9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02B9-E851-4000-9B1C-0D3394495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239A-B83C-47D6-8801-8D5D7688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83B0-182A-4BDF-8B2A-9C38E6FC6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4903-A073-407F-81CE-7FDA1C177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8FA6-CC5E-4E6C-A2A9-EC412EA9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229-0DFB-4AD2-A199-B91D079F8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0D422-0035-48D1-A4E1-EB61461A2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3267-A606-42FD-B4A2-3896B1AF2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576F-27FD-47D4-8787-6FA92EC5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ativeamericanhm_pg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EB2731A0-F88E-4C85-9283-0AD03639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dc.gov/mmw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aceandhealth.hhs.gov/templates/content.aspx?lvl=3&amp;lvlid=541&amp;ID=649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anet.org/images/uploads/Publications/OC389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602-506-6916/mdt7@cdc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6019800" cy="2057400"/>
          </a:xfrm>
        </p:spPr>
        <p:txBody>
          <a:bodyPr/>
          <a:lstStyle/>
          <a:p>
            <a:pPr algn="l" eaLnBrk="1" hangingPunct="1"/>
            <a:r>
              <a:rPr lang="en-US" sz="4400" smtClean="0"/>
              <a:t>Epidemiology of STD, HIV and Hepatitis C among AI/AN Populations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733800"/>
            <a:ext cx="6400800" cy="1295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1800" smtClean="0"/>
              <a:t>Melanie Taylor MD, MPH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 smtClean="0"/>
              <a:t>Centers for Disease Control and Prevention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 smtClean="0"/>
              <a:t>National STD Program, Indian Health Service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 smtClean="0"/>
              <a:t>June 2011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taylorm002\My Documents\My Pictures\std awareness mon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3027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6013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 smtClean="0"/>
              <a:t>Syphilis Outbreak Among American Indians - Arizona, 2007-2009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1600" dirty="0">
                <a:solidFill>
                  <a:srgbClr val="FFFF00"/>
                </a:solidFill>
                <a:hlinkClick r:id="rId2"/>
              </a:rPr>
              <a:t>Morbidity and Mortality Weekly Report (</a:t>
            </a:r>
            <a:r>
              <a:rPr lang="en-US" sz="1600" i="1" dirty="0" smtClean="0">
                <a:solidFill>
                  <a:srgbClr val="FFFF00"/>
                </a:solidFill>
                <a:hlinkClick r:id="rId2"/>
              </a:rPr>
              <a:t>MMWR</a:t>
            </a:r>
            <a:r>
              <a:rPr lang="en-US" sz="1600" dirty="0" smtClean="0">
                <a:solidFill>
                  <a:srgbClr val="FFFF00"/>
                </a:solidFill>
                <a:hlinkClick r:id="rId2"/>
              </a:rPr>
              <a:t>)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February 19, 2010 / 59(06);158-161</a:t>
            </a:r>
            <a:endParaRPr lang="en-US" sz="16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5836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Major IHS HIV Initiatives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791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National Expanded HIV Testing Initiative (I/T/U)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Effective Behavioral Interventions (NARCH)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Data Collection/ Quality Improvement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Universal HIV Screening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HIV screening following STD diagnosis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Prenatal HIV Screening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Site Specific Pilot projects (GIMC, PIMC, Pine Ridge) related to provision of care and prevention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New Media projects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Collaborations with multiple partners (Fed, Tribal)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>~ 30+ activities ongoing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C0D96E-4E4E-499C-A3B9-0237D0D9047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ChangeArrowheads="1"/>
          </p:cNvSpPr>
          <p:nvPr/>
        </p:nvSpPr>
        <p:spPr bwMode="auto">
          <a:xfrm>
            <a:off x="0" y="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grpSp>
        <p:nvGrpSpPr>
          <p:cNvPr id="19459" name="Group 165"/>
          <p:cNvGrpSpPr>
            <a:grpSpLocks/>
          </p:cNvGrpSpPr>
          <p:nvPr/>
        </p:nvGrpSpPr>
        <p:grpSpPr bwMode="auto">
          <a:xfrm>
            <a:off x="0" y="36513"/>
            <a:ext cx="9144000" cy="6821487"/>
            <a:chOff x="381000" y="381000"/>
            <a:chExt cx="7831610" cy="6821492"/>
          </a:xfrm>
        </p:grpSpPr>
        <p:pic>
          <p:nvPicPr>
            <p:cNvPr id="19462" name="Picture 5" descr="IHS Offices M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3038" y="1038225"/>
              <a:ext cx="6105525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15000" y="4238625"/>
              <a:ext cx="638175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Nashville</a:t>
              </a:r>
            </a:p>
          </p:txBody>
        </p:sp>
        <p:sp>
          <p:nvSpPr>
            <p:cNvPr id="1946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905000" y="1524000"/>
              <a:ext cx="476250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Alaska</a:t>
              </a:r>
            </a:p>
          </p:txBody>
        </p:sp>
        <p:sp>
          <p:nvSpPr>
            <p:cNvPr id="1946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362200" y="2743200"/>
              <a:ext cx="600075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cs typeface="Times New Roman"/>
                </a:rPr>
                <a:t>Portland</a:t>
              </a:r>
            </a:p>
          </p:txBody>
        </p:sp>
        <p:sp>
          <p:nvSpPr>
            <p:cNvPr id="1946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90800" y="3581400"/>
              <a:ext cx="571500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Phoenix</a:t>
              </a:r>
            </a:p>
          </p:txBody>
        </p:sp>
        <p:sp>
          <p:nvSpPr>
            <p:cNvPr id="19467" name="WordArt 10"/>
            <p:cNvSpPr>
              <a:spLocks noChangeArrowheads="1" noChangeShapeType="1" noTextEdit="1"/>
            </p:cNvSpPr>
            <p:nvPr/>
          </p:nvSpPr>
          <p:spPr bwMode="auto">
            <a:xfrm rot="3807755">
              <a:off x="1966913" y="3824287"/>
              <a:ext cx="685800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California</a:t>
              </a:r>
            </a:p>
          </p:txBody>
        </p:sp>
        <p:sp>
          <p:nvSpPr>
            <p:cNvPr id="1946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124200" y="2667000"/>
              <a:ext cx="514350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Billings</a:t>
              </a:r>
            </a:p>
          </p:txBody>
        </p:sp>
        <p:sp>
          <p:nvSpPr>
            <p:cNvPr id="1946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514600" y="5105400"/>
              <a:ext cx="5334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Tucson</a:t>
              </a:r>
            </a:p>
          </p:txBody>
        </p:sp>
        <p:sp>
          <p:nvSpPr>
            <p:cNvPr id="19470" name="Line 16"/>
            <p:cNvSpPr>
              <a:spLocks noChangeShapeType="1"/>
            </p:cNvSpPr>
            <p:nvPr/>
          </p:nvSpPr>
          <p:spPr bwMode="auto">
            <a:xfrm flipV="1">
              <a:off x="3048000" y="49530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505200" y="3733800"/>
              <a:ext cx="914400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Albuquerque</a:t>
              </a: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 flipV="1">
              <a:off x="2438400" y="41148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utoShape 23"/>
            <p:cNvSpPr>
              <a:spLocks noChangeArrowheads="1"/>
            </p:cNvSpPr>
            <p:nvPr/>
          </p:nvSpPr>
          <p:spPr bwMode="auto">
            <a:xfrm flipH="1">
              <a:off x="3705225" y="44958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AutoShape 24"/>
            <p:cNvSpPr>
              <a:spLocks noChangeArrowheads="1"/>
            </p:cNvSpPr>
            <p:nvPr/>
          </p:nvSpPr>
          <p:spPr bwMode="auto">
            <a:xfrm flipH="1">
              <a:off x="3876675" y="466725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25"/>
            <p:cNvSpPr>
              <a:spLocks noChangeArrowheads="1"/>
            </p:cNvSpPr>
            <p:nvPr/>
          </p:nvSpPr>
          <p:spPr bwMode="auto">
            <a:xfrm flipH="1">
              <a:off x="2933700" y="45720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AutoShape 26"/>
            <p:cNvSpPr>
              <a:spLocks noChangeArrowheads="1"/>
            </p:cNvSpPr>
            <p:nvPr/>
          </p:nvSpPr>
          <p:spPr bwMode="auto">
            <a:xfrm flipH="1">
              <a:off x="3238500" y="46482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27"/>
            <p:cNvSpPr>
              <a:spLocks noChangeArrowheads="1"/>
            </p:cNvSpPr>
            <p:nvPr/>
          </p:nvSpPr>
          <p:spPr bwMode="auto">
            <a:xfrm flipH="1">
              <a:off x="3429000" y="444817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AutoShape 28"/>
            <p:cNvSpPr>
              <a:spLocks noChangeArrowheads="1"/>
            </p:cNvSpPr>
            <p:nvPr/>
          </p:nvSpPr>
          <p:spPr bwMode="auto">
            <a:xfrm flipH="1">
              <a:off x="3448050" y="41910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AutoShape 29"/>
            <p:cNvSpPr>
              <a:spLocks noChangeArrowheads="1"/>
            </p:cNvSpPr>
            <p:nvPr/>
          </p:nvSpPr>
          <p:spPr bwMode="auto">
            <a:xfrm flipH="1">
              <a:off x="3257550" y="43053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AutoShape 30"/>
            <p:cNvSpPr>
              <a:spLocks noChangeArrowheads="1"/>
            </p:cNvSpPr>
            <p:nvPr/>
          </p:nvSpPr>
          <p:spPr bwMode="auto">
            <a:xfrm flipH="1">
              <a:off x="3543300" y="429577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AutoShape 31"/>
            <p:cNvSpPr>
              <a:spLocks noChangeArrowheads="1"/>
            </p:cNvSpPr>
            <p:nvPr/>
          </p:nvSpPr>
          <p:spPr bwMode="auto">
            <a:xfrm flipH="1">
              <a:off x="4267200" y="32766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AutoShape 32"/>
            <p:cNvSpPr>
              <a:spLocks noChangeArrowheads="1"/>
            </p:cNvSpPr>
            <p:nvPr/>
          </p:nvSpPr>
          <p:spPr bwMode="auto">
            <a:xfrm flipH="1">
              <a:off x="4800600" y="35052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AutoShape 33"/>
            <p:cNvSpPr>
              <a:spLocks noChangeArrowheads="1"/>
            </p:cNvSpPr>
            <p:nvPr/>
          </p:nvSpPr>
          <p:spPr bwMode="auto">
            <a:xfrm flipH="1">
              <a:off x="4781550" y="423862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AutoShape 34"/>
            <p:cNvSpPr>
              <a:spLocks noChangeArrowheads="1"/>
            </p:cNvSpPr>
            <p:nvPr/>
          </p:nvSpPr>
          <p:spPr bwMode="auto">
            <a:xfrm flipH="1">
              <a:off x="4552950" y="444817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AutoShape 35"/>
            <p:cNvSpPr>
              <a:spLocks noChangeArrowheads="1"/>
            </p:cNvSpPr>
            <p:nvPr/>
          </p:nvSpPr>
          <p:spPr bwMode="auto">
            <a:xfrm flipH="1">
              <a:off x="4819650" y="393382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AutoShape 36"/>
            <p:cNvSpPr>
              <a:spLocks noChangeArrowheads="1"/>
            </p:cNvSpPr>
            <p:nvPr/>
          </p:nvSpPr>
          <p:spPr bwMode="auto">
            <a:xfrm flipH="1" flipV="1">
              <a:off x="4572000" y="42672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487" name="AutoShape 37"/>
            <p:cNvSpPr>
              <a:spLocks noChangeArrowheads="1"/>
            </p:cNvSpPr>
            <p:nvPr/>
          </p:nvSpPr>
          <p:spPr bwMode="auto">
            <a:xfrm flipH="1">
              <a:off x="4772025" y="277177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AutoShape 38"/>
            <p:cNvSpPr>
              <a:spLocks noChangeArrowheads="1"/>
            </p:cNvSpPr>
            <p:nvPr/>
          </p:nvSpPr>
          <p:spPr bwMode="auto">
            <a:xfrm flipH="1">
              <a:off x="3810000" y="26670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AutoShape 39"/>
            <p:cNvSpPr>
              <a:spLocks noChangeArrowheads="1"/>
            </p:cNvSpPr>
            <p:nvPr/>
          </p:nvSpPr>
          <p:spPr bwMode="auto">
            <a:xfrm flipH="1">
              <a:off x="2600325" y="23622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Text Box 59"/>
            <p:cNvSpPr txBox="1">
              <a:spLocks noChangeArrowheads="1"/>
            </p:cNvSpPr>
            <p:nvPr/>
          </p:nvSpPr>
          <p:spPr bwMode="auto">
            <a:xfrm>
              <a:off x="5172075" y="1895475"/>
              <a:ext cx="762000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Verdana" pitchFamily="34" charset="0"/>
                </a:rPr>
                <a:t>Tucson</a:t>
              </a:r>
            </a:p>
          </p:txBody>
        </p:sp>
        <p:sp>
          <p:nvSpPr>
            <p:cNvPr id="19491" name="Line 61"/>
            <p:cNvSpPr>
              <a:spLocks noChangeShapeType="1"/>
            </p:cNvSpPr>
            <p:nvPr/>
          </p:nvSpPr>
          <p:spPr bwMode="auto">
            <a:xfrm>
              <a:off x="3733800" y="4572000"/>
              <a:ext cx="76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62"/>
            <p:cNvSpPr>
              <a:spLocks noChangeShapeType="1"/>
            </p:cNvSpPr>
            <p:nvPr/>
          </p:nvSpPr>
          <p:spPr bwMode="auto">
            <a:xfrm>
              <a:off x="3924300" y="4733925"/>
              <a:ext cx="3048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191000" y="6019800"/>
              <a:ext cx="457200" cy="247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Mescalero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Service Unit</a:t>
              </a:r>
            </a:p>
          </p:txBody>
        </p:sp>
        <p:sp>
          <p:nvSpPr>
            <p:cNvPr id="19494" name="Line 64"/>
            <p:cNvSpPr>
              <a:spLocks noChangeShapeType="1"/>
            </p:cNvSpPr>
            <p:nvPr/>
          </p:nvSpPr>
          <p:spPr bwMode="auto">
            <a:xfrm flipH="1">
              <a:off x="3228975" y="4514850"/>
              <a:ext cx="228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66"/>
            <p:cNvSpPr>
              <a:spLocks noChangeShapeType="1"/>
            </p:cNvSpPr>
            <p:nvPr/>
          </p:nvSpPr>
          <p:spPr bwMode="auto">
            <a:xfrm flipH="1">
              <a:off x="1752600" y="4267200"/>
              <a:ext cx="16764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1295400" y="54864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Shiprock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(Northern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Navajo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Medical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Center)</a:t>
              </a:r>
            </a:p>
          </p:txBody>
        </p:sp>
        <p:sp>
          <p:nvSpPr>
            <p:cNvPr id="19497" name="Line 68"/>
            <p:cNvSpPr>
              <a:spLocks noChangeShapeType="1"/>
            </p:cNvSpPr>
            <p:nvPr/>
          </p:nvSpPr>
          <p:spPr bwMode="auto">
            <a:xfrm flipH="1">
              <a:off x="3429000" y="4371975"/>
              <a:ext cx="152400" cy="1571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3276600" y="5943600"/>
              <a:ext cx="3810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Crownpoint</a:t>
              </a:r>
            </a:p>
          </p:txBody>
        </p:sp>
        <p:sp>
          <p:nvSpPr>
            <p:cNvPr id="19499" name="Line 70"/>
            <p:cNvSpPr>
              <a:spLocks noChangeShapeType="1"/>
            </p:cNvSpPr>
            <p:nvPr/>
          </p:nvSpPr>
          <p:spPr bwMode="auto">
            <a:xfrm flipH="1">
              <a:off x="1543050" y="2419350"/>
              <a:ext cx="10668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143000" y="2638425"/>
              <a:ext cx="3810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entury Gothic"/>
                </a:rPr>
                <a:t>Colville</a:t>
              </a:r>
            </a:p>
          </p:txBody>
        </p:sp>
        <p:sp>
          <p:nvSpPr>
            <p:cNvPr id="19501" name="Line 72"/>
            <p:cNvSpPr>
              <a:spLocks noChangeShapeType="1"/>
            </p:cNvSpPr>
            <p:nvPr/>
          </p:nvSpPr>
          <p:spPr bwMode="auto">
            <a:xfrm flipH="1" flipV="1">
              <a:off x="3581400" y="2286000"/>
              <a:ext cx="257175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3505200" y="2209800"/>
              <a:ext cx="304800" cy="95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Ft. Peck</a:t>
              </a:r>
            </a:p>
          </p:txBody>
        </p:sp>
        <p:sp>
          <p:nvSpPr>
            <p:cNvPr id="19503" name="Line 74"/>
            <p:cNvSpPr>
              <a:spLocks noChangeShapeType="1"/>
            </p:cNvSpPr>
            <p:nvPr/>
          </p:nvSpPr>
          <p:spPr bwMode="auto">
            <a:xfrm flipH="1">
              <a:off x="1219200" y="4619625"/>
              <a:ext cx="1714500" cy="561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838200" y="5105400"/>
              <a:ext cx="381000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Phoenix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Hospital</a:t>
              </a:r>
            </a:p>
          </p:txBody>
        </p:sp>
        <p:sp>
          <p:nvSpPr>
            <p:cNvPr id="19505" name="Line 76"/>
            <p:cNvSpPr>
              <a:spLocks noChangeShapeType="1"/>
            </p:cNvSpPr>
            <p:nvPr/>
          </p:nvSpPr>
          <p:spPr bwMode="auto">
            <a:xfrm flipH="1">
              <a:off x="2438400" y="4343400"/>
              <a:ext cx="8382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257425" y="6248400"/>
              <a:ext cx="3810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Ft.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Defiance</a:t>
              </a:r>
            </a:p>
          </p:txBody>
        </p:sp>
        <p:sp>
          <p:nvSpPr>
            <p:cNvPr id="19507" name="Line 78"/>
            <p:cNvSpPr>
              <a:spLocks noChangeShapeType="1"/>
            </p:cNvSpPr>
            <p:nvPr/>
          </p:nvSpPr>
          <p:spPr bwMode="auto">
            <a:xfrm flipH="1">
              <a:off x="2819400" y="4724400"/>
              <a:ext cx="4572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667000" y="6096000"/>
              <a:ext cx="3048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White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River</a:t>
              </a:r>
            </a:p>
          </p:txBody>
        </p:sp>
        <p:sp>
          <p:nvSpPr>
            <p:cNvPr id="19509" name="Line 80"/>
            <p:cNvSpPr>
              <a:spLocks noChangeShapeType="1"/>
            </p:cNvSpPr>
            <p:nvPr/>
          </p:nvSpPr>
          <p:spPr bwMode="auto">
            <a:xfrm>
              <a:off x="4848225" y="4305300"/>
              <a:ext cx="1171575" cy="163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5867400" y="5943600"/>
              <a:ext cx="3810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Claremore</a:t>
              </a:r>
            </a:p>
          </p:txBody>
        </p:sp>
        <p:sp>
          <p:nvSpPr>
            <p:cNvPr id="19511" name="Line 82"/>
            <p:cNvSpPr>
              <a:spLocks noChangeShapeType="1"/>
            </p:cNvSpPr>
            <p:nvPr/>
          </p:nvSpPr>
          <p:spPr bwMode="auto">
            <a:xfrm>
              <a:off x="4610100" y="4524375"/>
              <a:ext cx="495300" cy="164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4953000" y="6172200"/>
              <a:ext cx="3810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Lawton</a:t>
              </a:r>
            </a:p>
          </p:txBody>
        </p:sp>
        <p:sp>
          <p:nvSpPr>
            <p:cNvPr id="19513" name="Line 84"/>
            <p:cNvSpPr>
              <a:spLocks noChangeShapeType="1"/>
            </p:cNvSpPr>
            <p:nvPr/>
          </p:nvSpPr>
          <p:spPr bwMode="auto">
            <a:xfrm>
              <a:off x="4876800" y="4019550"/>
              <a:ext cx="15240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6324600" y="5791200"/>
              <a:ext cx="3810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Haskell</a:t>
              </a:r>
            </a:p>
          </p:txBody>
        </p:sp>
        <p:sp>
          <p:nvSpPr>
            <p:cNvPr id="19515" name="Line 86"/>
            <p:cNvSpPr>
              <a:spLocks noChangeShapeType="1"/>
            </p:cNvSpPr>
            <p:nvPr/>
          </p:nvSpPr>
          <p:spPr bwMode="auto">
            <a:xfrm>
              <a:off x="4648200" y="4343400"/>
              <a:ext cx="10668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5562600" y="6248400"/>
              <a:ext cx="3810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Pawnee</a:t>
              </a:r>
            </a:p>
          </p:txBody>
        </p:sp>
        <p:sp>
          <p:nvSpPr>
            <p:cNvPr id="19517" name="Line 88"/>
            <p:cNvSpPr>
              <a:spLocks noChangeShapeType="1"/>
            </p:cNvSpPr>
            <p:nvPr/>
          </p:nvSpPr>
          <p:spPr bwMode="auto">
            <a:xfrm flipV="1">
              <a:off x="4343400" y="2590800"/>
              <a:ext cx="1447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5791200" y="2514600"/>
              <a:ext cx="3810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Rosebud</a:t>
              </a:r>
            </a:p>
          </p:txBody>
        </p:sp>
        <p:sp>
          <p:nvSpPr>
            <p:cNvPr id="19519" name="Line 90"/>
            <p:cNvSpPr>
              <a:spLocks noChangeShapeType="1"/>
            </p:cNvSpPr>
            <p:nvPr/>
          </p:nvSpPr>
          <p:spPr bwMode="auto">
            <a:xfrm flipV="1">
              <a:off x="4876800" y="25908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6324600" y="2438400"/>
              <a:ext cx="3810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Winnebago</a:t>
              </a:r>
            </a:p>
          </p:txBody>
        </p:sp>
        <p:sp>
          <p:nvSpPr>
            <p:cNvPr id="19521" name="Line 92"/>
            <p:cNvSpPr>
              <a:spLocks noChangeShapeType="1"/>
            </p:cNvSpPr>
            <p:nvPr/>
          </p:nvSpPr>
          <p:spPr bwMode="auto">
            <a:xfrm flipV="1">
              <a:off x="4800600" y="23622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5029200" y="2133600"/>
              <a:ext cx="3810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White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Earth, MN</a:t>
              </a:r>
            </a:p>
          </p:txBody>
        </p:sp>
        <p:sp>
          <p:nvSpPr>
            <p:cNvPr id="19523" name="AutoShape 96"/>
            <p:cNvSpPr>
              <a:spLocks noChangeArrowheads="1"/>
            </p:cNvSpPr>
            <p:nvPr/>
          </p:nvSpPr>
          <p:spPr bwMode="auto">
            <a:xfrm flipH="1">
              <a:off x="4419600" y="25146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AutoShape 97"/>
            <p:cNvSpPr>
              <a:spLocks noChangeArrowheads="1"/>
            </p:cNvSpPr>
            <p:nvPr/>
          </p:nvSpPr>
          <p:spPr bwMode="auto">
            <a:xfrm flipH="1">
              <a:off x="4191000" y="32004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98"/>
            <p:cNvSpPr>
              <a:spLocks noChangeShapeType="1"/>
            </p:cNvSpPr>
            <p:nvPr/>
          </p:nvSpPr>
          <p:spPr bwMode="auto">
            <a:xfrm flipH="1" flipV="1">
              <a:off x="4143375" y="2438400"/>
              <a:ext cx="76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100"/>
            <p:cNvSpPr>
              <a:spLocks noChangeShapeType="1"/>
            </p:cNvSpPr>
            <p:nvPr/>
          </p:nvSpPr>
          <p:spPr bwMode="auto">
            <a:xfrm flipV="1">
              <a:off x="44577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4343400" y="2133600"/>
              <a:ext cx="381000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Turtle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Mountain</a:t>
              </a:r>
            </a:p>
          </p:txBody>
        </p:sp>
        <p:sp>
          <p:nvSpPr>
            <p:cNvPr id="19528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3886200" y="2286000"/>
              <a:ext cx="3810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Pine Ridge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343400" y="381000"/>
              <a:ext cx="944712" cy="33855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1600" dirty="0">
                  <a:ln w="11430"/>
                  <a:solidFill>
                    <a:schemeClr val="tx1"/>
                  </a:solidFill>
                </a:rPr>
                <a:t>IHS Areas</a:t>
              </a:r>
            </a:p>
          </p:txBody>
        </p:sp>
        <p:sp>
          <p:nvSpPr>
            <p:cNvPr id="1953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381000" y="2057400"/>
              <a:ext cx="6858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Alaska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Native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Tribal Health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Consortium</a:t>
              </a:r>
            </a:p>
          </p:txBody>
        </p:sp>
        <p:sp>
          <p:nvSpPr>
            <p:cNvPr id="19531" name="AutoShape 57"/>
            <p:cNvSpPr>
              <a:spLocks noChangeArrowheads="1"/>
            </p:cNvSpPr>
            <p:nvPr/>
          </p:nvSpPr>
          <p:spPr bwMode="auto">
            <a:xfrm flipH="1">
              <a:off x="2228850" y="192405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1142407" y="1981201"/>
              <a:ext cx="1067329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33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6019800" y="1676400"/>
              <a:ext cx="381000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Oglala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Sioux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Tribe</a:t>
              </a:r>
            </a:p>
          </p:txBody>
        </p:sp>
        <p:sp>
          <p:nvSpPr>
            <p:cNvPr id="19534" name="AutoShape 56"/>
            <p:cNvSpPr>
              <a:spLocks noChangeArrowheads="1"/>
            </p:cNvSpPr>
            <p:nvPr/>
          </p:nvSpPr>
          <p:spPr bwMode="auto">
            <a:xfrm flipH="1">
              <a:off x="4114800" y="32004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" name="Straight Connector 85"/>
            <p:cNvCxnSpPr>
              <a:stCxn id="19534" idx="2"/>
            </p:cNvCxnSpPr>
            <p:nvPr/>
          </p:nvCxnSpPr>
          <p:spPr>
            <a:xfrm rot="5400000" flipH="1" flipV="1">
              <a:off x="4524073" y="1628845"/>
              <a:ext cx="1219201" cy="19239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3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895600" y="1219200"/>
              <a:ext cx="495300" cy="266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Indian Family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Clinic</a:t>
              </a:r>
            </a:p>
          </p:txBody>
        </p:sp>
        <p:sp>
          <p:nvSpPr>
            <p:cNvPr id="19537" name="Line 80"/>
            <p:cNvSpPr>
              <a:spLocks noChangeShapeType="1"/>
            </p:cNvSpPr>
            <p:nvPr/>
          </p:nvSpPr>
          <p:spPr bwMode="auto">
            <a:xfrm flipH="1" flipV="1">
              <a:off x="3181350" y="1524000"/>
              <a:ext cx="123825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AutoShape 43"/>
            <p:cNvSpPr>
              <a:spLocks noChangeArrowheads="1"/>
            </p:cNvSpPr>
            <p:nvPr/>
          </p:nvSpPr>
          <p:spPr bwMode="auto">
            <a:xfrm flipH="1" flipV="1">
              <a:off x="3276600" y="25146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3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7029450" y="1524000"/>
              <a:ext cx="438150" cy="2952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SD Urban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Indian Health</a:t>
              </a:r>
            </a:p>
          </p:txBody>
        </p:sp>
        <p:sp>
          <p:nvSpPr>
            <p:cNvPr id="19540" name="AutoShape 43"/>
            <p:cNvSpPr>
              <a:spLocks noChangeArrowheads="1"/>
            </p:cNvSpPr>
            <p:nvPr/>
          </p:nvSpPr>
          <p:spPr bwMode="auto">
            <a:xfrm flipH="1" flipV="1">
              <a:off x="4343400" y="317182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95" name="Straight Connector 94"/>
            <p:cNvCxnSpPr>
              <a:stCxn id="19540" idx="2"/>
            </p:cNvCxnSpPr>
            <p:nvPr/>
          </p:nvCxnSpPr>
          <p:spPr>
            <a:xfrm rot="5400000" flipH="1" flipV="1">
              <a:off x="4995823" y="1233117"/>
              <a:ext cx="1343026" cy="253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42" name="AutoShape 43"/>
            <p:cNvSpPr>
              <a:spLocks noChangeArrowheads="1"/>
            </p:cNvSpPr>
            <p:nvPr/>
          </p:nvSpPr>
          <p:spPr bwMode="auto">
            <a:xfrm flipH="1" flipV="1">
              <a:off x="5457825" y="34290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43" name="AutoShape 35"/>
            <p:cNvSpPr>
              <a:spLocks noChangeArrowheads="1"/>
            </p:cNvSpPr>
            <p:nvPr/>
          </p:nvSpPr>
          <p:spPr bwMode="auto">
            <a:xfrm flipH="1">
              <a:off x="4972050" y="408622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44" name="Group 107"/>
            <p:cNvGrpSpPr>
              <a:grpSpLocks/>
            </p:cNvGrpSpPr>
            <p:nvPr/>
          </p:nvGrpSpPr>
          <p:grpSpPr bwMode="auto">
            <a:xfrm>
              <a:off x="6993410" y="6261711"/>
              <a:ext cx="1219200" cy="940781"/>
              <a:chOff x="6669560" y="4223361"/>
              <a:chExt cx="1219200" cy="940781"/>
            </a:xfrm>
          </p:grpSpPr>
          <p:sp>
            <p:nvSpPr>
              <p:cNvPr id="19589" name="TextBox 97"/>
              <p:cNvSpPr txBox="1">
                <a:spLocks noChangeArrowheads="1"/>
              </p:cNvSpPr>
              <p:nvPr/>
            </p:nvSpPr>
            <p:spPr bwMode="auto">
              <a:xfrm>
                <a:off x="6669560" y="4223361"/>
                <a:ext cx="1219200" cy="9407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   IHS </a:t>
                </a:r>
              </a:p>
              <a:p>
                <a:r>
                  <a:rPr lang="en-US">
                    <a:latin typeface="Calibri" pitchFamily="34" charset="0"/>
                  </a:rPr>
                  <a:t>   Tribal</a:t>
                </a:r>
              </a:p>
              <a:p>
                <a:r>
                  <a:rPr lang="en-US">
                    <a:latin typeface="Calibri" pitchFamily="34" charset="0"/>
                  </a:rPr>
                  <a:t>   Urban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580119" y="4325941"/>
                <a:ext cx="152281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580119" y="4630741"/>
                <a:ext cx="152281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580119" y="4859342"/>
                <a:ext cx="152281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54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6477000" y="2667000"/>
              <a:ext cx="6096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American 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Services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of Chicago</a:t>
              </a:r>
            </a:p>
          </p:txBody>
        </p:sp>
        <p:cxnSp>
          <p:nvCxnSpPr>
            <p:cNvPr id="105" name="Straight Connector 104"/>
            <p:cNvCxnSpPr>
              <a:stCxn id="19542" idx="2"/>
            </p:cNvCxnSpPr>
            <p:nvPr/>
          </p:nvCxnSpPr>
          <p:spPr>
            <a:xfrm rot="5400000" flipH="1" flipV="1">
              <a:off x="5690894" y="2643563"/>
              <a:ext cx="609600" cy="961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47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7543800" y="4267200"/>
              <a:ext cx="6096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Nebraska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Urban 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Coalition</a:t>
              </a:r>
            </a:p>
          </p:txBody>
        </p:sp>
        <p:sp>
          <p:nvSpPr>
            <p:cNvPr id="19548" name="AutoShape 43"/>
            <p:cNvSpPr>
              <a:spLocks noChangeArrowheads="1"/>
            </p:cNvSpPr>
            <p:nvPr/>
          </p:nvSpPr>
          <p:spPr bwMode="auto">
            <a:xfrm flipH="1" flipV="1">
              <a:off x="4619625" y="36576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11" name="Straight Connector 110"/>
            <p:cNvCxnSpPr>
              <a:stCxn id="19548" idx="2"/>
              <a:endCxn id="19547" idx="1"/>
            </p:cNvCxnSpPr>
            <p:nvPr/>
          </p:nvCxnSpPr>
          <p:spPr>
            <a:xfrm>
              <a:off x="4695184" y="3695702"/>
              <a:ext cx="2848476" cy="762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0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7620000" y="5105400"/>
              <a:ext cx="361950" cy="323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Hunter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Clinic</a:t>
              </a:r>
            </a:p>
          </p:txBody>
        </p:sp>
        <p:sp>
          <p:nvSpPr>
            <p:cNvPr id="19551" name="AutoShape 43"/>
            <p:cNvSpPr>
              <a:spLocks noChangeArrowheads="1"/>
            </p:cNvSpPr>
            <p:nvPr/>
          </p:nvSpPr>
          <p:spPr bwMode="auto">
            <a:xfrm flipH="1" flipV="1">
              <a:off x="4572000" y="41148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16" name="Straight Connector 115"/>
            <p:cNvCxnSpPr>
              <a:stCxn id="19551" idx="2"/>
            </p:cNvCxnSpPr>
            <p:nvPr/>
          </p:nvCxnSpPr>
          <p:spPr>
            <a:xfrm>
              <a:off x="4647596" y="4152903"/>
              <a:ext cx="2972205" cy="1104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3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4572000" y="6324600"/>
              <a:ext cx="4572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Urban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Inter-Tribal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Center of TX</a:t>
              </a:r>
            </a:p>
          </p:txBody>
        </p:sp>
        <p:sp>
          <p:nvSpPr>
            <p:cNvPr id="19554" name="AutoShape 43"/>
            <p:cNvSpPr>
              <a:spLocks noChangeArrowheads="1"/>
            </p:cNvSpPr>
            <p:nvPr/>
          </p:nvSpPr>
          <p:spPr bwMode="auto">
            <a:xfrm flipH="1" flipV="1">
              <a:off x="4572000" y="46482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21" name="Straight Connector 120"/>
            <p:cNvCxnSpPr>
              <a:stCxn id="19554" idx="2"/>
              <a:endCxn id="19553" idx="0"/>
            </p:cNvCxnSpPr>
            <p:nvPr/>
          </p:nvCxnSpPr>
          <p:spPr>
            <a:xfrm rot="16200000" flipH="1">
              <a:off x="3914799" y="5438165"/>
              <a:ext cx="1600201" cy="172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6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3505200" y="6191250"/>
              <a:ext cx="6096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Denver 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&amp; Family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Services</a:t>
              </a:r>
            </a:p>
          </p:txBody>
        </p:sp>
        <p:sp>
          <p:nvSpPr>
            <p:cNvPr id="19557" name="AutoShape 43"/>
            <p:cNvSpPr>
              <a:spLocks noChangeArrowheads="1"/>
            </p:cNvSpPr>
            <p:nvPr/>
          </p:nvSpPr>
          <p:spPr bwMode="auto">
            <a:xfrm flipH="1" flipV="1">
              <a:off x="3781425" y="394335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28" name="Straight Connector 127"/>
            <p:cNvCxnSpPr>
              <a:stCxn id="19557" idx="2"/>
            </p:cNvCxnSpPr>
            <p:nvPr/>
          </p:nvCxnSpPr>
          <p:spPr>
            <a:xfrm rot="16200000" flipH="1">
              <a:off x="2767035" y="5053050"/>
              <a:ext cx="2152652" cy="85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3505200" y="5562600"/>
              <a:ext cx="609600" cy="323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Albuquerque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Indian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Hospital</a:t>
              </a:r>
            </a:p>
          </p:txBody>
        </p:sp>
        <p:sp>
          <p:nvSpPr>
            <p:cNvPr id="19560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2943225" y="6410325"/>
              <a:ext cx="533400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First Nations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Community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Healthsource</a:t>
              </a:r>
            </a:p>
          </p:txBody>
        </p:sp>
        <p:sp>
          <p:nvSpPr>
            <p:cNvPr id="19561" name="AutoShape 43"/>
            <p:cNvSpPr>
              <a:spLocks noChangeArrowheads="1"/>
            </p:cNvSpPr>
            <p:nvPr/>
          </p:nvSpPr>
          <p:spPr bwMode="auto">
            <a:xfrm flipH="1" flipV="1">
              <a:off x="3657600" y="44958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32" name="Straight Connector 131"/>
            <p:cNvCxnSpPr>
              <a:stCxn id="19560" idx="0"/>
              <a:endCxn id="19561" idx="2"/>
            </p:cNvCxnSpPr>
            <p:nvPr/>
          </p:nvCxnSpPr>
          <p:spPr>
            <a:xfrm rot="5400000" flipH="1" flipV="1">
              <a:off x="2524458" y="5257986"/>
              <a:ext cx="1838326" cy="466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63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971800" y="5562600"/>
              <a:ext cx="457200" cy="323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Gallup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Medical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Center</a:t>
              </a:r>
            </a:p>
          </p:txBody>
        </p:sp>
        <p:sp>
          <p:nvSpPr>
            <p:cNvPr id="19564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1447800" y="6324600"/>
              <a:ext cx="676275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Native Americans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for Community 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Action</a:t>
              </a:r>
            </a:p>
          </p:txBody>
        </p:sp>
        <p:sp>
          <p:nvSpPr>
            <p:cNvPr id="19565" name="AutoShape 43"/>
            <p:cNvSpPr>
              <a:spLocks noChangeArrowheads="1"/>
            </p:cNvSpPr>
            <p:nvPr/>
          </p:nvSpPr>
          <p:spPr bwMode="auto">
            <a:xfrm flipH="1" flipV="1">
              <a:off x="3152775" y="443865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5400000">
              <a:off x="1624378" y="4748045"/>
              <a:ext cx="1809751" cy="1305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6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628650" y="6315075"/>
              <a:ext cx="600075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Calibri"/>
                </a:rPr>
                <a:t>Native American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Calibri"/>
                </a:rPr>
                <a:t>Community Health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Calibri"/>
                </a:rPr>
                <a:t>Center</a:t>
              </a:r>
            </a:p>
          </p:txBody>
        </p:sp>
        <p:sp>
          <p:nvSpPr>
            <p:cNvPr id="19568" name="AutoShape 43"/>
            <p:cNvSpPr>
              <a:spLocks noChangeArrowheads="1"/>
            </p:cNvSpPr>
            <p:nvPr/>
          </p:nvSpPr>
          <p:spPr bwMode="auto">
            <a:xfrm flipH="1" flipV="1">
              <a:off x="3000375" y="45720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40" name="Straight Connector 139"/>
            <p:cNvCxnSpPr>
              <a:endCxn id="19568" idx="2"/>
            </p:cNvCxnSpPr>
            <p:nvPr/>
          </p:nvCxnSpPr>
          <p:spPr>
            <a:xfrm flipV="1">
              <a:off x="1218547" y="4648203"/>
              <a:ext cx="1801543" cy="1676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70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790575" y="2819400"/>
              <a:ext cx="45720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NARA of</a:t>
              </a:r>
            </a:p>
            <a:p>
              <a:r>
                <a:rPr lang="en-US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the Northwest</a:t>
              </a:r>
            </a:p>
          </p:txBody>
        </p:sp>
        <p:sp>
          <p:nvSpPr>
            <p:cNvPr id="19571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066800" y="3200400"/>
              <a:ext cx="600075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Sacramento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Native American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Center</a:t>
              </a:r>
            </a:p>
          </p:txBody>
        </p:sp>
        <p:sp>
          <p:nvSpPr>
            <p:cNvPr id="19572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381000" y="3581400"/>
              <a:ext cx="657225" cy="2095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Native American</a:t>
              </a:r>
            </a:p>
            <a:p>
              <a:r>
                <a:rPr lang="en-US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Center</a:t>
              </a:r>
            </a:p>
          </p:txBody>
        </p:sp>
        <p:sp>
          <p:nvSpPr>
            <p:cNvPr id="19573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295400" y="3962400"/>
              <a:ext cx="5715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United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American 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Involvement</a:t>
              </a:r>
            </a:p>
          </p:txBody>
        </p:sp>
        <p:sp>
          <p:nvSpPr>
            <p:cNvPr id="19574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381000" y="4419600"/>
              <a:ext cx="4953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San Diego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American Indian</a:t>
              </a:r>
            </a:p>
            <a:p>
              <a:r>
                <a:rPr lang="en-US" sz="9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alibri"/>
                </a:rPr>
                <a:t>Health Center</a:t>
              </a:r>
            </a:p>
          </p:txBody>
        </p:sp>
        <p:sp>
          <p:nvSpPr>
            <p:cNvPr id="19575" name="AutoShape 43"/>
            <p:cNvSpPr>
              <a:spLocks noChangeArrowheads="1"/>
            </p:cNvSpPr>
            <p:nvPr/>
          </p:nvSpPr>
          <p:spPr bwMode="auto">
            <a:xfrm flipH="1" flipV="1">
              <a:off x="1981200" y="35814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76" name="AutoShape 43"/>
            <p:cNvSpPr>
              <a:spLocks noChangeArrowheads="1"/>
            </p:cNvSpPr>
            <p:nvPr/>
          </p:nvSpPr>
          <p:spPr bwMode="auto">
            <a:xfrm flipH="1" flipV="1">
              <a:off x="2009775" y="372427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77" name="AutoShape 43"/>
            <p:cNvSpPr>
              <a:spLocks noChangeArrowheads="1"/>
            </p:cNvSpPr>
            <p:nvPr/>
          </p:nvSpPr>
          <p:spPr bwMode="auto">
            <a:xfrm flipH="1" flipV="1">
              <a:off x="2333625" y="439102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78" name="AutoShape 43"/>
            <p:cNvSpPr>
              <a:spLocks noChangeArrowheads="1"/>
            </p:cNvSpPr>
            <p:nvPr/>
          </p:nvSpPr>
          <p:spPr bwMode="auto">
            <a:xfrm flipH="1" flipV="1">
              <a:off x="2466975" y="4581525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9579" name="AutoShape 43"/>
            <p:cNvSpPr>
              <a:spLocks noChangeArrowheads="1"/>
            </p:cNvSpPr>
            <p:nvPr/>
          </p:nvSpPr>
          <p:spPr bwMode="auto">
            <a:xfrm flipH="1" flipV="1">
              <a:off x="2238375" y="2705100"/>
              <a:ext cx="76200" cy="76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1218547" y="2743202"/>
              <a:ext cx="1038776" cy="257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9571" idx="3"/>
              <a:endCxn id="19575" idx="2"/>
            </p:cNvCxnSpPr>
            <p:nvPr/>
          </p:nvCxnSpPr>
          <p:spPr>
            <a:xfrm>
              <a:off x="1667233" y="3390902"/>
              <a:ext cx="333116" cy="190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9572" idx="3"/>
              <a:endCxn id="19576" idx="2"/>
            </p:cNvCxnSpPr>
            <p:nvPr/>
          </p:nvCxnSpPr>
          <p:spPr>
            <a:xfrm>
              <a:off x="1037714" y="3686177"/>
              <a:ext cx="972153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9573" idx="3"/>
              <a:endCxn id="19577" idx="2"/>
            </p:cNvCxnSpPr>
            <p:nvPr/>
          </p:nvCxnSpPr>
          <p:spPr>
            <a:xfrm>
              <a:off x="1867103" y="4152903"/>
              <a:ext cx="466361" cy="276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9574" idx="3"/>
              <a:endCxn id="19578" idx="2"/>
            </p:cNvCxnSpPr>
            <p:nvPr/>
          </p:nvCxnSpPr>
          <p:spPr>
            <a:xfrm>
              <a:off x="875914" y="4610103"/>
              <a:ext cx="1590796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8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876800" y="2895600"/>
              <a:ext cx="6096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cs typeface="Times New Roman"/>
                </a:rPr>
                <a:t>Bemidji</a:t>
              </a:r>
            </a:p>
          </p:txBody>
        </p:sp>
        <p:sp>
          <p:nvSpPr>
            <p:cNvPr id="1958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343400" y="3352800"/>
              <a:ext cx="609600" cy="152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cs typeface="Times New Roman"/>
                </a:rPr>
                <a:t>Aberdeen</a:t>
              </a:r>
            </a:p>
          </p:txBody>
        </p:sp>
        <p:sp>
          <p:nvSpPr>
            <p:cNvPr id="1958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43400" y="4876800"/>
              <a:ext cx="685800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Oklahoma</a:t>
              </a:r>
            </a:p>
          </p:txBody>
        </p:sp>
        <p:sp>
          <p:nvSpPr>
            <p:cNvPr id="1958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81200" y="4724400"/>
              <a:ext cx="495300" cy="200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Navajo</a:t>
              </a:r>
            </a:p>
          </p:txBody>
        </p:sp>
      </p:grpSp>
      <p:sp>
        <p:nvSpPr>
          <p:cNvPr id="19460" name="Text Box 135"/>
          <p:cNvSpPr txBox="1">
            <a:spLocks noChangeArrowheads="1"/>
          </p:cNvSpPr>
          <p:nvPr/>
        </p:nvSpPr>
        <p:spPr bwMode="auto">
          <a:xfrm>
            <a:off x="0" y="0"/>
            <a:ext cx="2286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HIV/AIDS Program Sites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057400"/>
          </a:xfrm>
        </p:spPr>
        <p:txBody>
          <a:bodyPr/>
          <a:lstStyle/>
          <a:p>
            <a:r>
              <a:rPr lang="en-US" smtClean="0"/>
              <a:t>Hepatitis C</a:t>
            </a: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382000" cy="5715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Overall prevalence of anti-HCV from NHANES (1999-2002)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3.8 million (1.6%) 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Overall prevalence of chronic infection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derived from NHANES III (1988-1994)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2.7 million (1.3%)</a:t>
            </a:r>
            <a:endParaRPr lang="en-US" b="1" baseline="30000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Correcting for patient groups under-represented in NHANES (incarcerated, homeless, hospitalized, active duty military, and nursing home residents)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5 million (~2.4%)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6248400"/>
            <a:ext cx="678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aseline="30000">
                <a:cs typeface="Arial" charset="0"/>
              </a:rPr>
              <a:t>1</a:t>
            </a:r>
            <a:r>
              <a:rPr lang="en-US" sz="1200">
                <a:cs typeface="Arial" charset="0"/>
              </a:rPr>
              <a:t>Armstrong et al. </a:t>
            </a:r>
            <a:r>
              <a:rPr lang="en-US" sz="1200" i="1"/>
              <a:t>AASLD 2004</a:t>
            </a:r>
            <a:r>
              <a:rPr lang="en-US" sz="1200"/>
              <a:t>; poster 31. Edlin, AASLD 2005  </a:t>
            </a:r>
          </a:p>
          <a:p>
            <a:pPr eaLnBrk="0" hangingPunct="0"/>
            <a:r>
              <a:rPr lang="en-US" sz="1200" baseline="30000">
                <a:cs typeface="Arial" charset="0"/>
              </a:rPr>
              <a:t>2</a:t>
            </a:r>
            <a:r>
              <a:rPr lang="en-US" sz="1200">
                <a:cs typeface="Arial" charset="0"/>
              </a:rPr>
              <a:t>Alter et al. </a:t>
            </a:r>
            <a:r>
              <a:rPr lang="en-US" sz="1200" i="1"/>
              <a:t>N Engl J Med</a:t>
            </a:r>
            <a:r>
              <a:rPr lang="en-US" sz="1200"/>
              <a:t>. 1999;341(8):556-562.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0"/>
            <a:ext cx="8534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Hepatitis C </a:t>
            </a:r>
          </a:p>
          <a:p>
            <a:pPr>
              <a:defRPr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Prevalence, U.S</a:t>
            </a:r>
            <a:r>
              <a:rPr lang="en-GB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3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3188"/>
            <a:ext cx="8382000" cy="1098550"/>
          </a:xfrm>
        </p:spPr>
        <p:txBody>
          <a:bodyPr/>
          <a:lstStyle/>
          <a:p>
            <a:r>
              <a:rPr lang="en-US" smtClean="0"/>
              <a:t>Prevalence of Anti-HCV, United States, 1999-2002 (NHANES)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0" y="1258888"/>
            <a:ext cx="9144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350838" y="1693863"/>
          <a:ext cx="8307387" cy="5164137"/>
        </p:xfrm>
        <a:graphic>
          <a:graphicData uri="http://schemas.openxmlformats.org/presentationml/2006/ole">
            <p:oleObj spid="_x0000_s66562" name="Chart" r:id="rId5" imgW="11772839" imgH="7324710" progId="MSGraph.Chart.8">
              <p:embed followColorScheme="full"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556375"/>
            <a:ext cx="40020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solidFill>
                  <a:srgbClr val="FBFBFB"/>
                </a:solidFill>
              </a:rPr>
              <a:t>Armstrong, et al, </a:t>
            </a:r>
            <a:r>
              <a:rPr lang="en-US" altLang="en-US" sz="1400" i="1">
                <a:solidFill>
                  <a:srgbClr val="FBFBFB"/>
                </a:solidFill>
              </a:rPr>
              <a:t>Ann Intern Med.</a:t>
            </a:r>
            <a:r>
              <a:rPr lang="en-US" altLang="en-US" sz="1400">
                <a:solidFill>
                  <a:srgbClr val="FBFBFB"/>
                </a:solidFill>
              </a:rPr>
              <a:t> 2006;144:705-714.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66925" y="1419225"/>
            <a:ext cx="4083050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Overall prevalence:  1.6% (4.1 million)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8" descr="Slid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lid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lid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Surveillance overview</a:t>
            </a:r>
          </a:p>
          <a:p>
            <a:pPr lvl="1"/>
            <a:r>
              <a:rPr lang="en-US" dirty="0" smtClean="0"/>
              <a:t>HIV</a:t>
            </a:r>
          </a:p>
          <a:p>
            <a:pPr lvl="1"/>
            <a:r>
              <a:rPr lang="en-US" dirty="0" smtClean="0"/>
              <a:t>STD</a:t>
            </a:r>
          </a:p>
          <a:p>
            <a:pPr lvl="1"/>
            <a:r>
              <a:rPr lang="en-US" dirty="0" smtClean="0"/>
              <a:t>Viral Hepatitis  </a:t>
            </a:r>
          </a:p>
          <a:p>
            <a:r>
              <a:rPr lang="en-US" dirty="0" smtClean="0"/>
              <a:t>New STD/HIV Provider Tools</a:t>
            </a:r>
          </a:p>
          <a:p>
            <a:pPr lvl="1"/>
            <a:r>
              <a:rPr lang="en-US" dirty="0" smtClean="0"/>
              <a:t>National guidance and recommendations</a:t>
            </a:r>
          </a:p>
          <a:p>
            <a:pPr lvl="1"/>
            <a:r>
              <a:rPr lang="en-US" dirty="0" smtClean="0"/>
              <a:t>Sample Policies/Protocols</a:t>
            </a:r>
          </a:p>
          <a:p>
            <a:pPr lvl="1"/>
            <a:r>
              <a:rPr lang="en-US" dirty="0" smtClean="0"/>
              <a:t>Partner management including EPT</a:t>
            </a:r>
          </a:p>
          <a:p>
            <a:r>
              <a:rPr lang="en-US" dirty="0" smtClean="0"/>
              <a:t>Resources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HCV in AI/AN </a:t>
            </a:r>
            <a:br>
              <a:rPr lang="en-US" smtClean="0"/>
            </a:br>
            <a:r>
              <a:rPr lang="en-US" smtClean="0"/>
              <a:t>Populations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2009, American Indian/Alaska Natives were almost twice as likely to be diagnosed with Hepatitis C, as compared to the White population.</a:t>
            </a:r>
          </a:p>
          <a:p>
            <a:r>
              <a:rPr lang="en-US" smtClean="0"/>
              <a:t>In 2008, American Indian/Alaska Natives ages 40 years and over, were 2.5 times more likely to have Hepatitis B, than non-Hispanic Whites.</a:t>
            </a:r>
          </a:p>
          <a:p>
            <a:r>
              <a:rPr lang="en-US" smtClean="0"/>
              <a:t>Death rates from viral hepatitis are 2x greater than for non-Hispanic whites</a:t>
            </a:r>
          </a:p>
          <a:p>
            <a:r>
              <a:rPr lang="en-US" smtClean="0"/>
              <a:t>Limited data on chronic HCV</a:t>
            </a:r>
          </a:p>
          <a:p>
            <a:r>
              <a:rPr lang="en-US" sz="1800" smtClean="0"/>
              <a:t>DHHS, Office of Minority Health </a:t>
            </a:r>
            <a:r>
              <a:rPr lang="en-US" sz="1800" smtClean="0">
                <a:hlinkClick r:id="rId2"/>
              </a:rPr>
              <a:t>http://raceandhealth.hhs.gov/templates/content.aspx?lvl=3&amp;lvlid=541&amp;ID=6494</a:t>
            </a:r>
            <a:r>
              <a:rPr lang="en-US" sz="1800" smtClean="0"/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smtClean="0"/>
              <a:t>HCV Prevalence in </a:t>
            </a:r>
            <a:br>
              <a:rPr lang="en-US" smtClean="0"/>
            </a:br>
            <a:r>
              <a:rPr lang="en-US" smtClean="0"/>
              <a:t>Urban AI Clinic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243 AI patients representing 30 different tribes presenting to an urban clinic were screened for HCV antibodies</a:t>
            </a:r>
          </a:p>
          <a:p>
            <a:r>
              <a:rPr lang="en-US" smtClean="0"/>
              <a:t>Omaha, Nebraska</a:t>
            </a:r>
          </a:p>
          <a:p>
            <a:r>
              <a:rPr lang="en-US" smtClean="0"/>
              <a:t>Anti-HCV antibodies found in 11.5%</a:t>
            </a:r>
          </a:p>
          <a:p>
            <a:r>
              <a:rPr lang="en-US" smtClean="0"/>
              <a:t>Risk factors</a:t>
            </a:r>
          </a:p>
          <a:p>
            <a:pPr lvl="1"/>
            <a:r>
              <a:rPr lang="en-US" smtClean="0"/>
              <a:t>IVDU</a:t>
            </a:r>
          </a:p>
          <a:p>
            <a:pPr lvl="1"/>
            <a:r>
              <a:rPr lang="en-US" smtClean="0"/>
              <a:t>Cocaine use</a:t>
            </a:r>
          </a:p>
          <a:p>
            <a:pPr lvl="1"/>
            <a:r>
              <a:rPr lang="en-US" smtClean="0"/>
              <a:t>Tattoos</a:t>
            </a:r>
          </a:p>
          <a:p>
            <a:pPr lvl="1"/>
            <a:r>
              <a:rPr lang="en-US" smtClean="0"/>
              <a:t>Having a sexual Partner with HCV</a:t>
            </a:r>
          </a:p>
          <a:p>
            <a:pPr lvl="1">
              <a:buFontTx/>
              <a:buNone/>
            </a:pPr>
            <a:r>
              <a:rPr lang="en-US" sz="1600" smtClean="0"/>
              <a:t>Neumeister et al. JOURNAL OF THE NATIONAL MEDICAL ASSOCIATION VOL. 99, NO. 4, APRIL 2007 . </a:t>
            </a:r>
            <a:r>
              <a:rPr lang="en-US" sz="1600" smtClean="0">
                <a:hlinkClick r:id="rId2"/>
              </a:rPr>
              <a:t>http://www.nmanet.org/images/uploads/Publications/OC389.pdf</a:t>
            </a:r>
            <a:r>
              <a:rPr lang="en-US" sz="1600" smtClean="0"/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smtClean="0"/>
              <a:t>Rural AI and HCV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Ft Peck Reservation, Blackfeet Tribe, Montana</a:t>
            </a:r>
          </a:p>
          <a:p>
            <a:r>
              <a:rPr lang="en-US" smtClean="0"/>
              <a:t>2009</a:t>
            </a:r>
          </a:p>
          <a:p>
            <a:r>
              <a:rPr lang="en-US" smtClean="0"/>
              <a:t>Population 11,000, </a:t>
            </a:r>
          </a:p>
          <a:p>
            <a:r>
              <a:rPr lang="en-US" smtClean="0"/>
              <a:t>500 cases (4.5% positivity)</a:t>
            </a:r>
          </a:p>
          <a:p>
            <a:r>
              <a:rPr lang="en-US" smtClean="0"/>
              <a:t>Risk</a:t>
            </a:r>
          </a:p>
          <a:p>
            <a:pPr lvl="1"/>
            <a:r>
              <a:rPr lang="en-US" smtClean="0"/>
              <a:t>IVDU</a:t>
            </a:r>
          </a:p>
          <a:p>
            <a:r>
              <a:rPr lang="en-US" smtClean="0"/>
              <a:t>Intervention</a:t>
            </a:r>
          </a:p>
          <a:p>
            <a:pPr lvl="1"/>
            <a:r>
              <a:rPr lang="en-US" smtClean="0"/>
              <a:t>Needle exchange program</a:t>
            </a:r>
          </a:p>
          <a:p>
            <a:r>
              <a:rPr lang="en-US" sz="1800" smtClean="0"/>
              <a:t>http://missoulian.com/news/local/article_52e17ec6-b622-11de-be68-001cc4c002e0.html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90513" y="6261100"/>
            <a:ext cx="391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*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Nosocomial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, occupational,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perinatal</a:t>
            </a:r>
            <a:endParaRPr lang="en-US" altLang="en-US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354138" y="3200400"/>
          <a:ext cx="3051175" cy="2117725"/>
        </p:xfrm>
        <a:graphic>
          <a:graphicData uri="http://schemas.openxmlformats.org/presentationml/2006/ole">
            <p:oleObj spid="_x0000_s67586" name="Chart" r:id="rId4" imgW="7124761" imgH="4762439" progId="MSGraph.Chart.8">
              <p:embed followColorScheme="full"/>
            </p:oleObj>
          </a:graphicData>
        </a:graphic>
      </p:graphicFrame>
      <p:sp>
        <p:nvSpPr>
          <p:cNvPr id="1726468" name="Text Box 4"/>
          <p:cNvSpPr txBox="1">
            <a:spLocks noChangeArrowheads="1"/>
          </p:cNvSpPr>
          <p:nvPr/>
        </p:nvSpPr>
        <p:spPr bwMode="auto">
          <a:xfrm>
            <a:off x="1614488" y="2222500"/>
            <a:ext cx="255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Remote (&gt;~20 yrs ago)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73063" y="3162300"/>
            <a:ext cx="151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Transfusion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5181600" y="3200400"/>
          <a:ext cx="2955925" cy="2184400"/>
        </p:xfrm>
        <a:graphic>
          <a:graphicData uri="http://schemas.openxmlformats.org/presentationml/2006/ole">
            <p:oleObj spid="_x0000_s67587" name="Chart" r:id="rId5" imgW="7124761" imgH="4762439" progId="MSGraph.Chart.8">
              <p:embed followColorScheme="full"/>
            </p:oleObj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023225" y="4735513"/>
            <a:ext cx="96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Sexual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81813" y="525145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Other*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629275" y="5237163"/>
            <a:ext cx="1255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Unknown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284663" y="4929188"/>
            <a:ext cx="151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Transfusion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754688" y="2822575"/>
            <a:ext cx="229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Injection Drug Use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85738" y="4237038"/>
            <a:ext cx="125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Unknown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252538" y="506730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Other*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417763" y="5251450"/>
            <a:ext cx="969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Sexual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676400" y="2822575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Injection Drug Use</a:t>
            </a:r>
          </a:p>
        </p:txBody>
      </p:sp>
      <p:sp>
        <p:nvSpPr>
          <p:cNvPr id="1726480" name="Text Box 16"/>
          <p:cNvSpPr txBox="1">
            <a:spLocks noChangeArrowheads="1"/>
          </p:cNvSpPr>
          <p:nvPr/>
        </p:nvSpPr>
        <p:spPr bwMode="auto">
          <a:xfrm>
            <a:off x="5443538" y="2222500"/>
            <a:ext cx="248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Recent (&lt;~20 yrs ago)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8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Risk Factors for Remote</a:t>
            </a:r>
            <a:br>
              <a:rPr lang="en-US" altLang="en-US" dirty="0" smtClean="0"/>
            </a:br>
            <a:r>
              <a:rPr lang="en-US" altLang="en-US" dirty="0" smtClean="0"/>
              <a:t> and Recent HCV Infection</a:t>
            </a: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0" y="1666875"/>
            <a:ext cx="9144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HCV Screening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75% of people chronically infected with HCV are unaware of their diagnosis</a:t>
            </a:r>
          </a:p>
          <a:p>
            <a:pPr lvl="1"/>
            <a:r>
              <a:rPr lang="en-US" smtClean="0"/>
              <a:t>Blood borne and sexual transmission</a:t>
            </a:r>
          </a:p>
          <a:p>
            <a:r>
              <a:rPr lang="en-US" smtClean="0"/>
              <a:t>High burden of morbidity and mortality associated with chronic HCV infection</a:t>
            </a:r>
          </a:p>
          <a:p>
            <a:pPr lvl="1"/>
            <a:r>
              <a:rPr lang="en-US" smtClean="0"/>
              <a:t>Higher rates among AI/AN populations</a:t>
            </a:r>
          </a:p>
          <a:p>
            <a:r>
              <a:rPr lang="en-US" smtClean="0"/>
              <a:t>Effective treatment is available</a:t>
            </a:r>
          </a:p>
          <a:p>
            <a:r>
              <a:rPr lang="en-US" smtClean="0"/>
              <a:t>Treatment more effective the shorter the duration of infection</a:t>
            </a:r>
          </a:p>
          <a:p>
            <a:endParaRPr lang="en-US" smtClean="0"/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81800" cy="1066800"/>
          </a:xfrm>
        </p:spPr>
        <p:txBody>
          <a:bodyPr/>
          <a:lstStyle/>
          <a:p>
            <a:r>
              <a:rPr lang="en-US" smtClean="0"/>
              <a:t>New IHS/CDC Policy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Purpose:  To expand opportunities for confidential STD/HIV screening and treatment among AI/AN populations</a:t>
            </a:r>
          </a:p>
          <a:p>
            <a:r>
              <a:rPr lang="en-US" smtClean="0"/>
              <a:t>Rationale:</a:t>
            </a:r>
          </a:p>
          <a:p>
            <a:pPr lvl="1"/>
            <a:r>
              <a:rPr lang="en-US" smtClean="0"/>
              <a:t>Compliance with national standards and IHS performance measures</a:t>
            </a:r>
          </a:p>
          <a:p>
            <a:pPr lvl="1"/>
            <a:r>
              <a:rPr lang="en-US" smtClean="0"/>
              <a:t>High STD rates among AI/AN populations</a:t>
            </a:r>
          </a:p>
          <a:p>
            <a:pPr lvl="1"/>
            <a:r>
              <a:rPr lang="en-US" smtClean="0"/>
              <a:t>Differences in time to treatment</a:t>
            </a:r>
          </a:p>
          <a:p>
            <a:pPr lvl="1"/>
            <a:r>
              <a:rPr lang="en-US" smtClean="0"/>
              <a:t>Limited partner treatment in some areas</a:t>
            </a:r>
          </a:p>
          <a:p>
            <a:pPr lvl="1"/>
            <a:r>
              <a:rPr lang="en-US" smtClean="0"/>
              <a:t>Late HIV diagnoses</a:t>
            </a:r>
          </a:p>
          <a:p>
            <a:pPr lvl="1"/>
            <a:r>
              <a:rPr lang="en-US" smtClean="0"/>
              <a:t>Provider turnover within IHS </a:t>
            </a:r>
          </a:p>
          <a:p>
            <a:pPr lvl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0"/>
            <a:ext cx="14478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smtClean="0"/>
              <a:t>IHS/CDC Protocol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Clear step by step clinical guidance:</a:t>
            </a:r>
          </a:p>
          <a:p>
            <a:pPr lvl="1"/>
            <a:r>
              <a:rPr lang="en-US" smtClean="0"/>
              <a:t>STD/HIV screening in pregnancy</a:t>
            </a:r>
          </a:p>
          <a:p>
            <a:pPr lvl="1"/>
            <a:r>
              <a:rPr lang="en-US" smtClean="0"/>
              <a:t>HIV screening in general populations</a:t>
            </a:r>
          </a:p>
          <a:p>
            <a:pPr lvl="1"/>
            <a:r>
              <a:rPr lang="en-US" smtClean="0"/>
              <a:t>STD screening in women and special populations</a:t>
            </a:r>
          </a:p>
          <a:p>
            <a:pPr lvl="1"/>
            <a:r>
              <a:rPr lang="en-US" smtClean="0"/>
              <a:t>STD treatment</a:t>
            </a:r>
          </a:p>
          <a:p>
            <a:pPr lvl="1"/>
            <a:r>
              <a:rPr lang="en-US" smtClean="0"/>
              <a:t>Partner management</a:t>
            </a:r>
          </a:p>
          <a:p>
            <a:pPr lvl="2"/>
            <a:r>
              <a:rPr lang="en-US" smtClean="0"/>
              <a:t>Presumptive treatment of partners</a:t>
            </a:r>
          </a:p>
          <a:p>
            <a:pPr lvl="2"/>
            <a:r>
              <a:rPr lang="en-US" smtClean="0"/>
              <a:t>Patient delivered partner therapy (PDPT)</a:t>
            </a:r>
          </a:p>
          <a:p>
            <a:pPr lvl="1"/>
            <a:r>
              <a:rPr lang="en-US" smtClean="0"/>
              <a:t>Vaccination (HPV, HBV)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0"/>
            <a:ext cx="14478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smtClean="0"/>
              <a:t>IHS/CDC Guidance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r>
              <a:rPr lang="en-US" smtClean="0"/>
              <a:t>Supplements:</a:t>
            </a:r>
          </a:p>
          <a:p>
            <a:pPr lvl="1"/>
            <a:r>
              <a:rPr lang="en-US" smtClean="0"/>
              <a:t>IHS STD/HIV screening recommendations (chart)</a:t>
            </a:r>
          </a:p>
          <a:p>
            <a:pPr lvl="1"/>
            <a:r>
              <a:rPr lang="en-US" smtClean="0"/>
              <a:t>Performing a sexual risk assessment </a:t>
            </a:r>
          </a:p>
          <a:p>
            <a:pPr lvl="1"/>
            <a:r>
              <a:rPr lang="en-US" smtClean="0"/>
              <a:t>Patient delivered partner therapy</a:t>
            </a:r>
          </a:p>
          <a:p>
            <a:pPr lvl="2"/>
            <a:r>
              <a:rPr lang="en-US" smtClean="0"/>
              <a:t>Patient information sheet (chlamydia &amp; gonorrhea)</a:t>
            </a:r>
          </a:p>
          <a:p>
            <a:pPr lvl="2"/>
            <a:r>
              <a:rPr lang="en-US" smtClean="0"/>
              <a:t>Partner information sheet (chlamydia)</a:t>
            </a:r>
          </a:p>
          <a:p>
            <a:pPr lvl="2"/>
            <a:r>
              <a:rPr lang="en-US" smtClean="0"/>
              <a:t>Partner information sheet (gonorrhea)</a:t>
            </a:r>
          </a:p>
          <a:p>
            <a:pPr lvl="1"/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488" y="5486400"/>
            <a:ext cx="12811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Expedited Partner </a:t>
            </a:r>
            <a:br>
              <a:rPr lang="en-US" smtClean="0"/>
            </a:br>
            <a:r>
              <a:rPr lang="en-US" smtClean="0"/>
              <a:t>Therapy (EPT)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848600" cy="5314950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smtClean="0"/>
              <a:t>IHS/CDC Protocols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Timeline</a:t>
            </a:r>
          </a:p>
          <a:p>
            <a:pPr lvl="1"/>
            <a:r>
              <a:rPr lang="en-US" smtClean="0"/>
              <a:t>Development 2010-2011</a:t>
            </a:r>
          </a:p>
          <a:p>
            <a:pPr lvl="2"/>
            <a:r>
              <a:rPr lang="en-US" smtClean="0"/>
              <a:t>TON Model following syphilis outbreak</a:t>
            </a:r>
          </a:p>
          <a:p>
            <a:pPr lvl="2"/>
            <a:r>
              <a:rPr lang="en-US" smtClean="0"/>
              <a:t>Material for inclusion</a:t>
            </a:r>
          </a:p>
          <a:p>
            <a:pPr lvl="2"/>
            <a:r>
              <a:rPr lang="en-US" smtClean="0"/>
              <a:t>Medical review</a:t>
            </a:r>
          </a:p>
          <a:p>
            <a:pPr lvl="1"/>
            <a:r>
              <a:rPr lang="en-US" smtClean="0"/>
              <a:t>CDC Clearance May 2011</a:t>
            </a:r>
          </a:p>
          <a:p>
            <a:pPr lvl="1"/>
            <a:r>
              <a:rPr lang="en-US" smtClean="0"/>
              <a:t>IHS  OGC Review, Approval and Clearance May 2011</a:t>
            </a:r>
          </a:p>
          <a:p>
            <a:pPr lvl="1"/>
            <a:r>
              <a:rPr lang="en-US" smtClean="0"/>
              <a:t>HHS, IHS, CDC branding May 2011</a:t>
            </a:r>
          </a:p>
          <a:p>
            <a:pPr lvl="1"/>
            <a:r>
              <a:rPr lang="en-US" smtClean="0"/>
              <a:t>Printing, Web Placement, Distribution, June 2011</a:t>
            </a:r>
          </a:p>
          <a:p>
            <a:pPr lvl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5562600"/>
            <a:ext cx="1254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Limitations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Limited data on urban AI/AN populations</a:t>
            </a:r>
          </a:p>
          <a:p>
            <a:r>
              <a:rPr lang="en-US" smtClean="0"/>
              <a:t>Racial Misclassification</a:t>
            </a:r>
          </a:p>
          <a:p>
            <a:pPr lvl="1"/>
            <a:r>
              <a:rPr lang="en-US" smtClean="0"/>
              <a:t>Data frequently underestimate AI/AN rates </a:t>
            </a:r>
          </a:p>
          <a:p>
            <a:pPr lvl="1"/>
            <a:r>
              <a:rPr lang="en-US" smtClean="0"/>
              <a:t>Misclassification identified through evaluation of birth record data among HIV and STD cases</a:t>
            </a:r>
          </a:p>
          <a:p>
            <a:pPr lvl="2"/>
            <a:r>
              <a:rPr lang="en-US" smtClean="0"/>
              <a:t>Rates were 30-50% higher than recorded among AI/AN</a:t>
            </a:r>
          </a:p>
          <a:p>
            <a:r>
              <a:rPr lang="en-US" smtClean="0"/>
              <a:t>Intended Use of Data</a:t>
            </a:r>
          </a:p>
          <a:p>
            <a:r>
              <a:rPr lang="en-US" smtClean="0"/>
              <a:t>Data Resources</a:t>
            </a:r>
          </a:p>
          <a:p>
            <a:r>
              <a:rPr lang="en-US" smtClean="0"/>
              <a:t>Data Interpretation</a:t>
            </a:r>
          </a:p>
          <a:p>
            <a:endParaRPr lang="en-US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IHS/CDC Protocols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Intended for use and/or adaptation by:	</a:t>
            </a:r>
          </a:p>
          <a:p>
            <a:pPr lvl="1"/>
            <a:r>
              <a:rPr lang="en-US" dirty="0" smtClean="0"/>
              <a:t>IHS Service Units</a:t>
            </a:r>
          </a:p>
          <a:p>
            <a:pPr lvl="1"/>
            <a:r>
              <a:rPr lang="en-US" dirty="0" smtClean="0"/>
              <a:t>Remote or village-level clinics</a:t>
            </a:r>
          </a:p>
          <a:p>
            <a:pPr lvl="1"/>
            <a:r>
              <a:rPr lang="en-US" dirty="0" smtClean="0"/>
              <a:t>Regional IHS medical centers</a:t>
            </a:r>
          </a:p>
          <a:p>
            <a:pPr lvl="1"/>
            <a:r>
              <a:rPr lang="en-US" dirty="0" smtClean="0"/>
              <a:t>Tribal corporation medical facilities</a:t>
            </a:r>
          </a:p>
          <a:p>
            <a:pPr lvl="1"/>
            <a:r>
              <a:rPr lang="en-US" dirty="0" smtClean="0"/>
              <a:t>638 facilities </a:t>
            </a:r>
          </a:p>
          <a:p>
            <a:pPr lvl="1"/>
            <a:r>
              <a:rPr lang="en-US" dirty="0" smtClean="0"/>
              <a:t>Urban Indian health centers</a:t>
            </a:r>
          </a:p>
          <a:p>
            <a:pPr lvl="1"/>
            <a:endParaRPr lang="en-US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888" y="5486400"/>
            <a:ext cx="12811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Draft Tools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Sample Policy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Sample Protocol</a:t>
            </a:r>
            <a:endParaRPr lang="en-US" dirty="0"/>
          </a:p>
        </p:txBody>
      </p:sp>
      <p:pic>
        <p:nvPicPr>
          <p:cNvPr id="13" name="Content Placeholder 12" descr="Clean Policy 6-8-2011_Password Protect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053268" cy="3951288"/>
          </a:xfrm>
        </p:spPr>
      </p:pic>
      <p:pic>
        <p:nvPicPr>
          <p:cNvPr id="14" name="Content Placeholder 13" descr="Clean Protocol 6-8-2011_Password Protect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286000"/>
            <a:ext cx="3053268" cy="3951288"/>
          </a:xfrm>
        </p:spPr>
      </p:pic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Patient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Partner Information</a:t>
            </a:r>
            <a:endParaRPr lang="en-US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457200" y="2286000"/>
          <a:ext cx="2988856" cy="3905250"/>
        </p:xfrm>
        <a:graphic>
          <a:graphicData uri="http://schemas.openxmlformats.org/presentationml/2006/ole">
            <p:oleObj spid="_x0000_s69634" name="Acrobat Document" r:id="rId3" imgW="8606160" imgH="11137320" progId="AcroExch.Document.7">
              <p:embed/>
            </p:oleObj>
          </a:graphicData>
        </a:graphic>
      </p:graphicFrame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6324600" y="2286000"/>
          <a:ext cx="2556819" cy="3308350"/>
        </p:xfrm>
        <a:graphic>
          <a:graphicData uri="http://schemas.openxmlformats.org/presentationml/2006/ole">
            <p:oleObj spid="_x0000_s69635" name="Acrobat Document" r:id="rId4" imgW="8606160" imgH="11137320" progId="AcroExch.Document.7">
              <p:embed/>
            </p:oleObj>
          </a:graphicData>
        </a:graphic>
      </p:graphicFrame>
      <p:graphicFrame>
        <p:nvGraphicFramePr>
          <p:cNvPr id="69636" name="Object 3"/>
          <p:cNvGraphicFramePr>
            <a:graphicFrameLocks noChangeAspect="1"/>
          </p:cNvGraphicFramePr>
          <p:nvPr/>
        </p:nvGraphicFramePr>
        <p:xfrm>
          <a:off x="4648200" y="3048000"/>
          <a:ext cx="2590523" cy="3352800"/>
        </p:xfrm>
        <a:graphic>
          <a:graphicData uri="http://schemas.openxmlformats.org/presentationml/2006/ole">
            <p:oleObj spid="_x0000_s69636" name="Acrobat Document" r:id="rId5" imgW="8606160" imgH="11137320" progId="AcroExch.Document.7">
              <p:embed/>
            </p:oleObj>
          </a:graphicData>
        </a:graphic>
      </p:graphicFrame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b="38893"/>
          <a:stretch>
            <a:fillRect/>
          </a:stretch>
        </p:blipFill>
        <p:spPr bwMode="auto">
          <a:xfrm>
            <a:off x="609600" y="1295400"/>
            <a:ext cx="7677150" cy="512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Screening Guidance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261225" cy="55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Tools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Partners 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Valuable resource</a:t>
            </a:r>
          </a:p>
          <a:p>
            <a:pPr lvl="1"/>
            <a:r>
              <a:rPr lang="en-US" sz="2400" dirty="0" smtClean="0"/>
              <a:t>Help build organizational capacity</a:t>
            </a:r>
          </a:p>
          <a:p>
            <a:pPr lvl="1"/>
            <a:r>
              <a:rPr lang="en-US" sz="2400" dirty="0" smtClean="0"/>
              <a:t>Complimenting/enhancing data</a:t>
            </a:r>
          </a:p>
          <a:p>
            <a:r>
              <a:rPr lang="en-US" sz="2400" dirty="0" smtClean="0"/>
              <a:t>Potential partners</a:t>
            </a:r>
          </a:p>
          <a:p>
            <a:pPr lvl="1"/>
            <a:r>
              <a:rPr lang="en-US" sz="2400" dirty="0" smtClean="0"/>
              <a:t>State/local Health Departments</a:t>
            </a:r>
          </a:p>
          <a:p>
            <a:pPr lvl="2"/>
            <a:r>
              <a:rPr lang="en-US" dirty="0" smtClean="0"/>
              <a:t>County Health/STD Departments</a:t>
            </a:r>
          </a:p>
          <a:p>
            <a:pPr lvl="1"/>
            <a:r>
              <a:rPr lang="en-US" sz="2400" dirty="0" smtClean="0"/>
              <a:t>State/Regional Infertility Prevention Programs (IPP)</a:t>
            </a:r>
          </a:p>
          <a:p>
            <a:pPr lvl="1"/>
            <a:r>
              <a:rPr lang="en-US" sz="2400" dirty="0" smtClean="0"/>
              <a:t>I/T/U partners – Project Red Talon</a:t>
            </a:r>
          </a:p>
          <a:p>
            <a:pPr lvl="1"/>
            <a:r>
              <a:rPr lang="en-US" sz="2400" dirty="0" smtClean="0"/>
              <a:t>Tribal Epidemiology Centers</a:t>
            </a:r>
            <a:endParaRPr lang="en-US" sz="1400" dirty="0" smtClean="0"/>
          </a:p>
          <a:p>
            <a:pPr lvl="1"/>
            <a:r>
              <a:rPr lang="en-US" sz="2400" dirty="0" smtClean="0"/>
              <a:t>Centers for Disease Control and Prevention</a:t>
            </a:r>
          </a:p>
          <a:p>
            <a:pPr lvl="1"/>
            <a:r>
              <a:rPr lang="en-US" sz="2400" dirty="0" smtClean="0"/>
              <a:t>IHS National STD/HIV Programs</a:t>
            </a:r>
          </a:p>
          <a:p>
            <a:pPr lvl="2"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r>
              <a:rPr lang="en-US" sz="2000" dirty="0" smtClean="0"/>
              <a:t>IHS STD Surveillance Report</a:t>
            </a:r>
          </a:p>
          <a:p>
            <a:pPr lvl="1"/>
            <a:r>
              <a:rPr lang="en-US" sz="2000" dirty="0" smtClean="0"/>
              <a:t>Area-level profiles</a:t>
            </a:r>
          </a:p>
          <a:p>
            <a:r>
              <a:rPr lang="en-US" sz="2000" dirty="0" smtClean="0"/>
              <a:t>Chlamydia Screening Guidelines</a:t>
            </a:r>
          </a:p>
          <a:p>
            <a:pPr lvl="1"/>
            <a:r>
              <a:rPr lang="en-US" sz="1600" dirty="0" smtClean="0"/>
              <a:t>Screening in Schools</a:t>
            </a:r>
          </a:p>
          <a:p>
            <a:pPr lvl="1"/>
            <a:r>
              <a:rPr lang="en-US" sz="1600" dirty="0" smtClean="0"/>
              <a:t>Screening in Tribal Jails</a:t>
            </a:r>
          </a:p>
          <a:p>
            <a:r>
              <a:rPr lang="en-US" sz="2000" dirty="0" smtClean="0"/>
              <a:t>STD/HIV Peer Educator Curriculum adapted for Native youth</a:t>
            </a:r>
          </a:p>
          <a:p>
            <a:r>
              <a:rPr lang="en-US" sz="2000" dirty="0" smtClean="0"/>
              <a:t>Project Red Talon</a:t>
            </a:r>
          </a:p>
          <a:p>
            <a:pPr lvl="1"/>
            <a:r>
              <a:rPr lang="en-US" sz="1600" dirty="0" smtClean="0"/>
              <a:t>Tribal Advocacy Kit</a:t>
            </a:r>
          </a:p>
          <a:p>
            <a:pPr lvl="1"/>
            <a:r>
              <a:rPr lang="en-US" sz="1600" dirty="0" smtClean="0"/>
              <a:t>Educational materials</a:t>
            </a:r>
          </a:p>
          <a:p>
            <a:pPr lvl="1"/>
            <a:r>
              <a:rPr lang="en-US" sz="1600" dirty="0" smtClean="0"/>
              <a:t>Technical Assistance</a:t>
            </a:r>
          </a:p>
          <a:p>
            <a:pPr lvl="1"/>
            <a:endParaRPr lang="en-US" sz="2000" dirty="0"/>
          </a:p>
        </p:txBody>
      </p:sp>
      <p:pic>
        <p:nvPicPr>
          <p:cNvPr id="5" name="Content Placeholder 7" descr="cover dr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8400" y="1295400"/>
            <a:ext cx="276279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tan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410200"/>
            <a:ext cx="3733800" cy="12319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3528">
            <a:off x="4830254" y="2715311"/>
            <a:ext cx="1471865" cy="200763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4" descr="PR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505200"/>
            <a:ext cx="1544241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600" dirty="0" smtClean="0"/>
              <a:t> Melanie Taylor, MD, MPH</a:t>
            </a:r>
            <a:br>
              <a:rPr lang="en-US" sz="1600" dirty="0" smtClean="0"/>
            </a:br>
            <a:r>
              <a:rPr lang="en-US" sz="1600" i="1" dirty="0" smtClean="0"/>
              <a:t>CDR, US Public Health Service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Medical Epidemiologist</a:t>
            </a:r>
            <a:br>
              <a:rPr lang="en-US" sz="1600" dirty="0" smtClean="0"/>
            </a:br>
            <a:r>
              <a:rPr lang="en-US" sz="1600" dirty="0" smtClean="0"/>
              <a:t> Centers for Disease Control and Prevention </a:t>
            </a:r>
            <a:br>
              <a:rPr lang="en-US" sz="1600" dirty="0" smtClean="0"/>
            </a:br>
            <a:r>
              <a:rPr lang="en-US" sz="1600" dirty="0" smtClean="0"/>
              <a:t>  </a:t>
            </a:r>
            <a:br>
              <a:rPr lang="en-US" sz="1600" dirty="0" smtClean="0"/>
            </a:br>
            <a:r>
              <a:rPr lang="en-US" sz="1600" dirty="0" smtClean="0"/>
              <a:t>Phone 602-372-2544</a:t>
            </a:r>
            <a:br>
              <a:rPr lang="en-US" sz="1600" dirty="0" smtClean="0"/>
            </a:br>
            <a:r>
              <a:rPr lang="en-US" sz="1600" u="sng" dirty="0" smtClean="0">
                <a:hlinkClick r:id="rId2"/>
              </a:rPr>
              <a:t>mdt7@cdc.gov</a:t>
            </a:r>
            <a:r>
              <a:rPr lang="en-US" sz="16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 smtClean="0"/>
              <a:t>Thank you</a:t>
            </a:r>
            <a:endParaRPr lang="en-US" sz="5400" b="1" dirty="0"/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  <a:solidFill>
            <a:schemeClr val="bg2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Survival After 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an AIDS Diagnosis</a:t>
            </a:r>
          </a:p>
        </p:txBody>
      </p:sp>
      <p:pic>
        <p:nvPicPr>
          <p:cNvPr id="8195" name="Picture 2" descr="Survival after an AIDS Diagnoses during 1998–2005, by Months Survived and Race/Ethnicity— United States and Dependent Area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1219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3581400" y="3048000"/>
            <a:ext cx="609600" cy="60960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868363"/>
          </a:xfrm>
        </p:spPr>
        <p:txBody>
          <a:bodyPr/>
          <a:lstStyle/>
          <a:p>
            <a:r>
              <a:rPr lang="en-US" smtClean="0"/>
              <a:t>Chlamydia by Race, </a:t>
            </a:r>
            <a:br>
              <a:rPr lang="en-US" smtClean="0"/>
            </a:br>
            <a:r>
              <a:rPr lang="en-US" smtClean="0"/>
              <a:t>2009 </a:t>
            </a:r>
            <a:r>
              <a:rPr lang="en-US" sz="1200" smtClean="0"/>
              <a:t>CDC, STD Surveillance, 2009</a:t>
            </a:r>
          </a:p>
        </p:txBody>
      </p:sp>
      <p:pic>
        <p:nvPicPr>
          <p:cNvPr id="12291" name="Picture 2" descr="C:\Documents and Settings\taylorm002\My Documents\My Pictures\chlamydia race.gif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8229600" cy="4152900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Chlamydia Rates </a:t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by County, 2009 </a:t>
            </a:r>
            <a:r>
              <a:rPr lang="en-US" sz="1200" smtClean="0"/>
              <a:t>CDC, STD Surveillance, 2009</a:t>
            </a:r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Centers for Disease Control and Prevention, Sexually Transmitted Disease Surveillance, 2008. Atlanta, GA: U.S. Department of Health and Human  </a:t>
            </a:r>
          </a:p>
        </p:txBody>
      </p:sp>
      <p:pic>
        <p:nvPicPr>
          <p:cNvPr id="13316" name="Picture 3" descr="C:\Documents and Settings\taylorm002\My Documents\My Pictures\ct by coun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4724400" cy="792162"/>
          </a:xfrm>
        </p:spPr>
        <p:txBody>
          <a:bodyPr/>
          <a:lstStyle/>
          <a:p>
            <a:r>
              <a:rPr lang="en-US" sz="2800" dirty="0" smtClean="0"/>
              <a:t>Chlamydia Rates by IHS Area, 2009* </a:t>
            </a:r>
            <a:endParaRPr lang="en-US" sz="2800" dirty="0"/>
          </a:p>
        </p:txBody>
      </p:sp>
      <p:pic>
        <p:nvPicPr>
          <p:cNvPr id="10" name="Content Placeholder 9" descr="CT Rates by IH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0"/>
            <a:ext cx="4812777" cy="30480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3000" y="1295400"/>
            <a:ext cx="4041775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Percent change 2008-2009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5029200" y="1904998"/>
          <a:ext cx="3886200" cy="4450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100"/>
                <a:gridCol w="1943100"/>
              </a:tblGrid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IHS Area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% Change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Aberdeen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+ 5.2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Alaska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+ 5.0</a:t>
                      </a:r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Albuquerque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+ 5.2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Bemidji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- 2.2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Billings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- 4.4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California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- 16.1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Nashville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+ 12.3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Navajo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- 4.7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Oklahoma City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- 3.7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Phoenix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- 6.5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Portland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- 3.3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Tucson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+ 5.2</a:t>
                      </a:r>
                      <a:endParaRPr lang="en-US" sz="1200" baseline="0" dirty="0"/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Total IHS Areas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- 0.3</a:t>
                      </a:r>
                      <a:endParaRPr lang="en-US" sz="12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640080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*Source: IHS STD Surveillance Report, 2009 – Preliminary data</a:t>
            </a:r>
            <a:endParaRPr lang="en-US" sz="1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239000" cy="1066800"/>
          </a:xfrm>
        </p:spPr>
        <p:txBody>
          <a:bodyPr/>
          <a:lstStyle/>
          <a:p>
            <a:r>
              <a:rPr lang="en-US" sz="3200" smtClean="0"/>
              <a:t>Chlamydia by </a:t>
            </a:r>
            <a:br>
              <a:rPr lang="en-US" sz="3200" smtClean="0"/>
            </a:br>
            <a:r>
              <a:rPr lang="en-US" sz="3200" smtClean="0"/>
              <a:t>Gender, Age, 2009</a:t>
            </a:r>
            <a:r>
              <a:rPr lang="en-US" smtClean="0"/>
              <a:t> </a:t>
            </a:r>
            <a:r>
              <a:rPr lang="en-US" sz="1200" smtClean="0"/>
              <a:t>CDC, STD Surveillance, 2009</a:t>
            </a:r>
          </a:p>
        </p:txBody>
      </p:sp>
      <p:pic>
        <p:nvPicPr>
          <p:cNvPr id="15363" name="Picture 2" descr="C:\Documents and Settings\taylorm002\My Documents\My Pictures\ct by ag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8229600" cy="4648200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4724400" cy="792162"/>
          </a:xfrm>
        </p:spPr>
        <p:txBody>
          <a:bodyPr/>
          <a:lstStyle/>
          <a:p>
            <a:r>
              <a:rPr lang="en-US" sz="2800" dirty="0" smtClean="0"/>
              <a:t>Gonorrhea Rates by IHS Area, 2009*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02225" y="1295400"/>
            <a:ext cx="4041775" cy="38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Percent change 2008-2009</a:t>
            </a:r>
            <a:endParaRPr lang="en-US" dirty="0"/>
          </a:p>
        </p:txBody>
      </p:sp>
      <p:graphicFrame>
        <p:nvGraphicFramePr>
          <p:cNvPr id="9" name="Content Placeholder 13"/>
          <p:cNvGraphicFramePr>
            <a:graphicFrameLocks/>
          </p:cNvGraphicFramePr>
          <p:nvPr/>
        </p:nvGraphicFramePr>
        <p:xfrm>
          <a:off x="5181600" y="1752600"/>
          <a:ext cx="3886200" cy="4602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100"/>
                <a:gridCol w="1943100"/>
              </a:tblGrid>
              <a:tr h="32874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IHS Area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% Change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Aberdeen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+ 4.2 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Alaska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+ 88.9</a:t>
                      </a:r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Albuquerque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- 8.0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Bemidji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+ 10.5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Billings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- 20.0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California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- 128.6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Nashville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-11.1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Navajo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+1.0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Oklahoma City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+ 8.8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Phoenix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- 26.9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Portland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 - 69.1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Tucson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- 15.4</a:t>
                      </a:r>
                      <a:endParaRPr lang="en-US" sz="1200" baseline="0" dirty="0"/>
                    </a:p>
                  </a:txBody>
                  <a:tcPr/>
                </a:tc>
              </a:tr>
              <a:tr h="32874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Total IHS Areas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+ 10.7</a:t>
                      </a:r>
                      <a:endParaRPr lang="en-US" sz="12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Content Placeholder 10" descr="GC Rates by IH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4698854" cy="2793477"/>
          </a:xfrm>
        </p:spPr>
      </p:pic>
      <p:sp>
        <p:nvSpPr>
          <p:cNvPr id="10" name="TextBox 9"/>
          <p:cNvSpPr txBox="1"/>
          <p:nvPr/>
        </p:nvSpPr>
        <p:spPr>
          <a:xfrm>
            <a:off x="304800" y="640080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*Source: IHS STD Surveillance Report, 2009 – Preliminary data</a:t>
            </a:r>
            <a:endParaRPr lang="en-US" sz="1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3"/>
</p:tagLst>
</file>

<file path=ppt/theme/theme1.xml><?xml version="1.0" encoding="utf-8"?>
<a:theme xmlns:a="http://schemas.openxmlformats.org/drawingml/2006/main" name="Native American Heritage Month presentation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Native American Heritage Month presentation</Template>
  <TotalTime>12019</TotalTime>
  <Words>1372</Words>
  <Application>Microsoft Office PowerPoint</Application>
  <PresentationFormat>On-screen Show (4:3)</PresentationFormat>
  <Paragraphs>384</Paragraphs>
  <Slides>37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Native American Heritage Month presentation</vt:lpstr>
      <vt:lpstr>Chart</vt:lpstr>
      <vt:lpstr>Acrobat Document</vt:lpstr>
      <vt:lpstr>Epidemiology of STD, HIV and Hepatitis C among AI/AN Populations</vt:lpstr>
      <vt:lpstr>Overview</vt:lpstr>
      <vt:lpstr>Data Limitations</vt:lpstr>
      <vt:lpstr>Survival After  an AIDS Diagnosis</vt:lpstr>
      <vt:lpstr>Chlamydia by Race,  2009 CDC, STD Surveillance, 2009</vt:lpstr>
      <vt:lpstr>Chlamydia Rates  by County, 2009 CDC, STD Surveillance, 2009</vt:lpstr>
      <vt:lpstr>Chlamydia Rates by IHS Area, 2009* </vt:lpstr>
      <vt:lpstr>Chlamydia by  Gender, Age, 2009 CDC, STD Surveillance, 2009</vt:lpstr>
      <vt:lpstr>Gonorrhea Rates by IHS Area, 2009*</vt:lpstr>
      <vt:lpstr>Syphilis Outbreak Among American Indians - Arizona, 2007-2009 Morbidity and Mortality Weekly Report (MMWR) February 19, 2010 / 59(06);158-161</vt:lpstr>
      <vt:lpstr>Major IHS HIV Initiatives</vt:lpstr>
      <vt:lpstr>Slide 12</vt:lpstr>
      <vt:lpstr>Hepatitis C</vt:lpstr>
      <vt:lpstr>Slide 14</vt:lpstr>
      <vt:lpstr>Slide 15</vt:lpstr>
      <vt:lpstr>Prevalence of Anti-HCV, United States, 1999-2002 (NHANES)</vt:lpstr>
      <vt:lpstr>Slide 17</vt:lpstr>
      <vt:lpstr>Slide 18</vt:lpstr>
      <vt:lpstr>Slide 19</vt:lpstr>
      <vt:lpstr>HCV in AI/AN  Populations</vt:lpstr>
      <vt:lpstr>HCV Prevalence in  Urban AI Clinic</vt:lpstr>
      <vt:lpstr>Rural AI and HCV</vt:lpstr>
      <vt:lpstr>Risk Factors for Remote  and Recent HCV Infection</vt:lpstr>
      <vt:lpstr>HCV Screening</vt:lpstr>
      <vt:lpstr>New IHS/CDC Policy</vt:lpstr>
      <vt:lpstr>IHS/CDC Protocol</vt:lpstr>
      <vt:lpstr>IHS/CDC Guidance</vt:lpstr>
      <vt:lpstr>Expedited Partner  Therapy (EPT)</vt:lpstr>
      <vt:lpstr>IHS/CDC Protocols</vt:lpstr>
      <vt:lpstr>IHS/CDC Protocols</vt:lpstr>
      <vt:lpstr>Draft Tools</vt:lpstr>
      <vt:lpstr>Patient Management</vt:lpstr>
      <vt:lpstr>National Screening Guidance</vt:lpstr>
      <vt:lpstr>Risk Assessment Tools</vt:lpstr>
      <vt:lpstr>Community Partners  </vt:lpstr>
      <vt:lpstr>Resources</vt:lpstr>
      <vt:lpstr> Melanie Taylor, MD, MPH CDR, US Public Health Service Medical Epidemiologist  Centers for Disease Control and Prevention     Phone 602-372-2544 mdt7@cdc.gov   </vt:lpstr>
    </vt:vector>
  </TitlesOfParts>
  <Manager/>
  <Company>Phoenix Indian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and STD Awareness Among Native American Adolescents </dc:title>
  <dc:subject/>
  <dc:creator>Phoenix Indian Medical Center</dc:creator>
  <cp:keywords/>
  <dc:description/>
  <cp:lastModifiedBy> </cp:lastModifiedBy>
  <cp:revision>410</cp:revision>
  <dcterms:created xsi:type="dcterms:W3CDTF">2010-02-26T17:56:30Z</dcterms:created>
  <dcterms:modified xsi:type="dcterms:W3CDTF">2011-06-20T19:55:31Z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TC102383731033</vt:lpwstr>
  </property>
</Properties>
</file>