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0" r:id="rId2"/>
    <p:sldId id="290" r:id="rId3"/>
    <p:sldId id="300" r:id="rId4"/>
    <p:sldId id="264" r:id="rId5"/>
    <p:sldId id="296" r:id="rId6"/>
    <p:sldId id="301" r:id="rId7"/>
    <p:sldId id="263" r:id="rId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ulie Loughran" initials="" lastIdx="19" clrIdx="0"/>
  <p:cmAuthor id="1" name="Caleb Dunlap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C02D10"/>
    <a:srgbClr val="B12A0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0" autoAdjust="0"/>
    <p:restoredTop sz="92138" autoAdjust="0"/>
  </p:normalViewPr>
  <p:slideViewPr>
    <p:cSldViewPr>
      <p:cViewPr varScale="1">
        <p:scale>
          <a:sx n="61" d="100"/>
          <a:sy n="61" d="100"/>
        </p:scale>
        <p:origin x="-1008" y="-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26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3264" y="-102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F2E931B-E385-46A5-BED4-B4F3513F582F}" type="datetimeFigureOut">
              <a:rPr lang="en-US"/>
              <a:pPr>
                <a:defRPr/>
              </a:pPr>
              <a:t>4/20/2012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EE2B00A-3F3F-4C81-996D-77D760160F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EE2C0EB-C179-42F4-9090-BB990BE24C55}" type="datetimeFigureOut">
              <a:rPr lang="en-US"/>
              <a:pPr>
                <a:defRPr/>
              </a:pPr>
              <a:t>4/20/2012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4609BC2-C841-416A-AB60-A836B9B2A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0428529-6B50-4446-8BFB-A378BEFEA160}" type="slidenum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4AFD3F-A82C-41FD-9273-CB1F03F9928E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E5D960-37C7-43E2-B7D9-A6434CCAEEF4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b="1" dirty="0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B111D51-46F0-48F0-B477-FE5AF29BA6C7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7782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560C29-24D2-4EC0-AE3B-5774F6375DA3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78EFDCF-F09C-41A7-8F30-94E14778FB31}" type="slidenum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5325"/>
            <a:ext cx="4652963" cy="34893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46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Document 6"/>
          <p:cNvSpPr>
            <a:spLocks noChangeAspect="1"/>
          </p:cNvSpPr>
          <p:nvPr userDrawn="1"/>
        </p:nvSpPr>
        <p:spPr>
          <a:xfrm rot="10800000">
            <a:off x="0" y="5943600"/>
            <a:ext cx="9144000" cy="914400"/>
          </a:xfrm>
          <a:prstGeom prst="flowChartDocumen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3" name="Picture 8" descr="UIHI Logo_large 2 + SIHB division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6096000"/>
            <a:ext cx="914400" cy="6096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" name="TextBox 9"/>
          <p:cNvSpPr txBox="1"/>
          <p:nvPr userDrawn="1"/>
        </p:nvSpPr>
        <p:spPr>
          <a:xfrm>
            <a:off x="304800" y="6324600"/>
            <a:ext cx="57150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latin typeface="Gill Sans MT" pitchFamily="34" charset="0"/>
                <a:cs typeface="+mn-cs"/>
              </a:rPr>
              <a:t>Urban Indian Health Institute, a Division of the Seattle Indian Health Board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Document 6"/>
          <p:cNvSpPr>
            <a:spLocks noChangeAspect="1"/>
          </p:cNvSpPr>
          <p:nvPr userDrawn="1"/>
        </p:nvSpPr>
        <p:spPr>
          <a:xfrm rot="10800000">
            <a:off x="0" y="5943600"/>
            <a:ext cx="9144000" cy="914400"/>
          </a:xfrm>
          <a:prstGeom prst="flowChartDocumen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8" descr="UIHI Logo_large 2 + SIHB division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6096000"/>
            <a:ext cx="914400" cy="6096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TextBox 9"/>
          <p:cNvSpPr txBox="1"/>
          <p:nvPr userDrawn="1"/>
        </p:nvSpPr>
        <p:spPr>
          <a:xfrm>
            <a:off x="304800" y="6324600"/>
            <a:ext cx="57150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latin typeface="Gill Sans MT" pitchFamily="34" charset="0"/>
                <a:cs typeface="+mn-cs"/>
              </a:rPr>
              <a:t>Urban Indian Health Institute, a Division of the Seattle Indian Health Board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 MT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457200" y="1828800"/>
            <a:ext cx="8305800" cy="3581400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 MT" pitchFamily="34" charset="0"/>
              </a:defRPr>
            </a:lvl1pPr>
            <a:lvl2pPr>
              <a:defRPr>
                <a:latin typeface="Gill Sans MT" pitchFamily="34" charset="0"/>
              </a:defRPr>
            </a:lvl2pPr>
            <a:lvl3pPr>
              <a:defRPr>
                <a:latin typeface="Gill Sans MT" pitchFamily="34" charset="0"/>
              </a:defRPr>
            </a:lvl3pPr>
            <a:lvl4pPr>
              <a:defRPr>
                <a:latin typeface="Gill Sans MT" pitchFamily="34" charset="0"/>
              </a:defRPr>
            </a:lvl4pPr>
            <a:lvl5pPr>
              <a:defRPr>
                <a:latin typeface="Gill Sans M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Document 6"/>
          <p:cNvSpPr/>
          <p:nvPr userDrawn="1"/>
        </p:nvSpPr>
        <p:spPr>
          <a:xfrm rot="10800000">
            <a:off x="0" y="5943600"/>
            <a:ext cx="9144000" cy="914400"/>
          </a:xfrm>
          <a:prstGeom prst="flowChartDocumen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8" descr="UIHI Logo_large 2 + SIHB division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6096000"/>
            <a:ext cx="914400" cy="6096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TextBox 9"/>
          <p:cNvSpPr txBox="1"/>
          <p:nvPr userDrawn="1"/>
        </p:nvSpPr>
        <p:spPr>
          <a:xfrm>
            <a:off x="304800" y="6324600"/>
            <a:ext cx="57150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latin typeface="Gill Sans MT" pitchFamily="34" charset="0"/>
                <a:cs typeface="+mn-cs"/>
              </a:rPr>
              <a:t>Urban Indian Health Institute, a Division of the Seattle Indian Health Board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 MT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0"/>
          </p:nvPr>
        </p:nvSpPr>
        <p:spPr>
          <a:xfrm>
            <a:off x="457200" y="1828800"/>
            <a:ext cx="8229600" cy="3886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US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Document 6"/>
          <p:cNvSpPr/>
          <p:nvPr userDrawn="1"/>
        </p:nvSpPr>
        <p:spPr>
          <a:xfrm rot="10800000">
            <a:off x="0" y="5943600"/>
            <a:ext cx="9144000" cy="914400"/>
          </a:xfrm>
          <a:prstGeom prst="flowChartDocumen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8" descr="UIHI Logo_large 2 + SIHB division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6096000"/>
            <a:ext cx="914400" cy="6096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TextBox 9"/>
          <p:cNvSpPr txBox="1"/>
          <p:nvPr userDrawn="1"/>
        </p:nvSpPr>
        <p:spPr>
          <a:xfrm>
            <a:off x="304800" y="6324600"/>
            <a:ext cx="57150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latin typeface="Gill Sans MT" pitchFamily="34" charset="0"/>
                <a:cs typeface="+mn-cs"/>
              </a:rPr>
              <a:t>Urban Indian Health Institute, a Division of the Seattle Indian Health Board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 MT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able Placeholder 12"/>
          <p:cNvSpPr>
            <a:spLocks noGrp="1"/>
          </p:cNvSpPr>
          <p:nvPr>
            <p:ph type="tbl" sz="quarter" idx="10"/>
          </p:nvPr>
        </p:nvSpPr>
        <p:spPr>
          <a:xfrm>
            <a:off x="457200" y="1981200"/>
            <a:ext cx="8229600" cy="3581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Document 6"/>
          <p:cNvSpPr/>
          <p:nvPr userDrawn="1"/>
        </p:nvSpPr>
        <p:spPr>
          <a:xfrm rot="10800000">
            <a:off x="0" y="5943600"/>
            <a:ext cx="9144000" cy="914400"/>
          </a:xfrm>
          <a:prstGeom prst="flowChartDocumen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8" descr="UIHI Logo_large 2 + SIHB division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6096000"/>
            <a:ext cx="914400" cy="6096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TextBox 9"/>
          <p:cNvSpPr txBox="1"/>
          <p:nvPr userDrawn="1"/>
        </p:nvSpPr>
        <p:spPr>
          <a:xfrm>
            <a:off x="304800" y="6324600"/>
            <a:ext cx="57150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latin typeface="Gill Sans MT" pitchFamily="34" charset="0"/>
                <a:cs typeface="+mn-cs"/>
              </a:rPr>
              <a:t>Urban Indian Health Institute, a Division of the Seattle Indian Health Board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 MT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457200" y="3505200"/>
            <a:ext cx="8229600" cy="1219200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Gill Sans MT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Last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F7C9764-D3AA-405D-A7E9-984588A602BE}" type="datetimeFigureOut">
              <a:rPr lang="en-US"/>
              <a:pPr>
                <a:defRPr/>
              </a:pPr>
              <a:t>4/20/2012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04F5C23-1310-4D63-8D8E-5027A8526F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57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uihi.or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uihi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4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0" y="2819400"/>
            <a:ext cx="9144000" cy="16986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Health Data Roundtable 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Discussion</a:t>
            </a:r>
            <a:b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Reality Check: Are You 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etting the Data You Need?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en-US" sz="3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Rectangle 8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371600" y="4495800"/>
            <a:ext cx="6400800" cy="1981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Urban Indian Health Institute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and 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California Consortium for Urban Indian Health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National Council of Urban Indian Health 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2012 Leadership Conference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001000" cy="914400"/>
          </a:xfrm>
        </p:spPr>
        <p:txBody>
          <a:bodyPr/>
          <a:lstStyle/>
          <a:p>
            <a:r>
              <a:rPr lang="en-US" dirty="0" smtClean="0"/>
              <a:t>Background</a:t>
            </a:r>
            <a:br>
              <a:rPr lang="en-US" dirty="0" smtClean="0"/>
            </a:br>
            <a:endParaRPr lang="en-US" sz="3600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4294967295"/>
          </p:nvPr>
        </p:nvSpPr>
        <p:spPr bwMode="auto">
          <a:xfrm>
            <a:off x="381000" y="1600200"/>
            <a:ext cx="8305800" cy="3886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eaLnBrk="1" hangingPunct="1">
              <a:buNone/>
            </a:pPr>
            <a:r>
              <a:rPr lang="en-US" sz="3600" b="1" dirty="0" smtClean="0"/>
              <a:t>Health Data Literacy Training Evaluation </a:t>
            </a:r>
          </a:p>
          <a:p>
            <a:pPr marL="0" eaLnBrk="1" hangingPunct="1">
              <a:buNone/>
            </a:pPr>
            <a:r>
              <a:rPr lang="en-US" sz="3600" b="1" dirty="0" smtClean="0"/>
              <a:t>Main </a:t>
            </a:r>
            <a:r>
              <a:rPr lang="en-US" sz="3600" b="1" dirty="0" smtClean="0"/>
              <a:t>Themes </a:t>
            </a:r>
            <a:r>
              <a:rPr lang="en-US" sz="3600" b="1" dirty="0" smtClean="0"/>
              <a:t>2011:</a:t>
            </a:r>
            <a:endParaRPr lang="en-US" sz="3600" b="1" dirty="0" smtClean="0"/>
          </a:p>
          <a:p>
            <a:pPr eaLnBrk="1" hangingPunct="1"/>
            <a:r>
              <a:rPr lang="en-US" dirty="0" smtClean="0"/>
              <a:t>Consultation/discussion </a:t>
            </a:r>
            <a:r>
              <a:rPr lang="en-US" dirty="0" smtClean="0"/>
              <a:t>with other UIHOs</a:t>
            </a:r>
          </a:p>
          <a:p>
            <a:pPr eaLnBrk="1" hangingPunct="1"/>
            <a:r>
              <a:rPr lang="en-US" dirty="0" smtClean="0"/>
              <a:t>The need for working with clinic data</a:t>
            </a:r>
          </a:p>
          <a:p>
            <a:pPr eaLnBrk="1" hangingPunct="1"/>
            <a:r>
              <a:rPr lang="en-US" dirty="0" smtClean="0"/>
              <a:t>More intensive training using real examples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 bwMode="auto">
          <a:xfrm>
            <a:off x="457200" y="381000"/>
            <a:ext cx="8229600" cy="914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Background</a:t>
            </a:r>
            <a:endParaRPr lang="en-US" dirty="0" smtClean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295400"/>
            <a:ext cx="8382000" cy="4953000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>
                <a:latin typeface="+mj-lt"/>
                <a:cs typeface="Arial" pitchFamily="34" charset="0"/>
              </a:rPr>
              <a:t>HIT Strategic Plan Recommendations 2009:</a:t>
            </a:r>
            <a:endParaRPr lang="en-US" sz="3600" b="1" dirty="0" smtClean="0">
              <a:latin typeface="+mj-lt"/>
              <a:cs typeface="Arial" pitchFamily="34" charset="0"/>
            </a:endParaRPr>
          </a:p>
          <a:p>
            <a:r>
              <a:rPr lang="en-US" sz="2800" dirty="0" smtClean="0">
                <a:latin typeface="+mj-lt"/>
                <a:cs typeface="Arial" pitchFamily="34" charset="0"/>
              </a:rPr>
              <a:t>Assess </a:t>
            </a:r>
            <a:r>
              <a:rPr lang="en-US" sz="2800" dirty="0" smtClean="0">
                <a:latin typeface="+mj-lt"/>
                <a:cs typeface="Arial" pitchFamily="34" charset="0"/>
              </a:rPr>
              <a:t>Technology Readiness</a:t>
            </a:r>
          </a:p>
          <a:p>
            <a:r>
              <a:rPr lang="en-US" sz="2800" dirty="0" smtClean="0">
                <a:latin typeface="+mj-lt"/>
                <a:cs typeface="Arial" pitchFamily="34" charset="0"/>
              </a:rPr>
              <a:t>Coordinate Advisory Workgroups</a:t>
            </a:r>
          </a:p>
          <a:p>
            <a:r>
              <a:rPr lang="en-US" sz="2800" dirty="0" smtClean="0">
                <a:latin typeface="+mj-lt"/>
                <a:cs typeface="Arial" pitchFamily="34" charset="0"/>
              </a:rPr>
              <a:t>Build Technology Infrastructure</a:t>
            </a:r>
          </a:p>
          <a:p>
            <a:r>
              <a:rPr lang="en-US" sz="2800" dirty="0" smtClean="0">
                <a:latin typeface="+mj-lt"/>
                <a:cs typeface="Arial" pitchFamily="34" charset="0"/>
              </a:rPr>
              <a:t>Arrange Ongoing Strategic Planning</a:t>
            </a:r>
          </a:p>
          <a:p>
            <a:r>
              <a:rPr lang="en-US" sz="2800" dirty="0" smtClean="0">
                <a:latin typeface="+mj-lt"/>
                <a:cs typeface="Arial" pitchFamily="34" charset="0"/>
              </a:rPr>
              <a:t>Analyze Data Capacity Gaps</a:t>
            </a:r>
          </a:p>
          <a:p>
            <a:r>
              <a:rPr lang="en-US" sz="2800" dirty="0" smtClean="0">
                <a:latin typeface="+mj-lt"/>
                <a:cs typeface="Arial" pitchFamily="34" charset="0"/>
              </a:rPr>
              <a:t>Provide Technical Assistance</a:t>
            </a:r>
          </a:p>
          <a:p>
            <a:r>
              <a:rPr lang="en-US" sz="2800" dirty="0" smtClean="0">
                <a:latin typeface="+mj-lt"/>
                <a:cs typeface="Arial" pitchFamily="34" charset="0"/>
              </a:rPr>
              <a:t>Establish Centralized HIT Guidance</a:t>
            </a:r>
          </a:p>
          <a:p>
            <a:r>
              <a:rPr lang="en-US" sz="2800" dirty="0" smtClean="0">
                <a:latin typeface="+mj-lt"/>
                <a:cs typeface="Arial" pitchFamily="34" charset="0"/>
              </a:rPr>
              <a:t>Develop Staff Training and Education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Objectives of Session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b="1" dirty="0" smtClean="0">
                <a:latin typeface="Arial" pitchFamily="34" charset="0"/>
                <a:cs typeface="Arial" pitchFamily="34" charset="0"/>
              </a:rPr>
            </a:b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152400" y="1676400"/>
            <a:ext cx="8686800" cy="3581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600" dirty="0" smtClean="0">
                <a:latin typeface="Arial" pitchFamily="34" charset="0"/>
                <a:cs typeface="Arial" pitchFamily="34" charset="0"/>
              </a:rPr>
              <a:t>Identify strategic areas to improve UIHO access to and use of health data</a:t>
            </a:r>
          </a:p>
          <a:p>
            <a:pPr eaLnBrk="1" hangingPunct="1"/>
            <a:r>
              <a:rPr lang="en-US" sz="2600" dirty="0" smtClean="0">
                <a:latin typeface="Arial" pitchFamily="34" charset="0"/>
                <a:cs typeface="Arial" pitchFamily="34" charset="0"/>
              </a:rPr>
              <a:t>Learn what datasets are being used effectively</a:t>
            </a:r>
          </a:p>
          <a:p>
            <a:pPr eaLnBrk="1" hangingPunct="1"/>
            <a:r>
              <a:rPr lang="en-US" sz="2600" dirty="0" smtClean="0">
                <a:latin typeface="Arial" pitchFamily="34" charset="0"/>
                <a:cs typeface="Arial" pitchFamily="34" charset="0"/>
              </a:rPr>
              <a:t>Learn how health information systems are being used effectively</a:t>
            </a:r>
          </a:p>
          <a:p>
            <a:pPr eaLnBrk="1" hangingPunct="1"/>
            <a:r>
              <a:rPr lang="en-US" sz="2600" dirty="0" smtClean="0">
                <a:latin typeface="Arial" pitchFamily="34" charset="0"/>
                <a:cs typeface="Arial" pitchFamily="34" charset="0"/>
              </a:rPr>
              <a:t>Learn how other UIHOs are overcoming challenges with data</a:t>
            </a:r>
          </a:p>
          <a:p>
            <a:pPr eaLnBrk="1" hangingPunct="1"/>
            <a:r>
              <a:rPr lang="en-US" sz="2600" dirty="0" smtClean="0">
                <a:latin typeface="Arial" pitchFamily="34" charset="0"/>
                <a:cs typeface="Arial" pitchFamily="34" charset="0"/>
              </a:rPr>
              <a:t>Identify pros and cons of clinic vs. population data</a:t>
            </a:r>
          </a:p>
          <a:p>
            <a:pPr eaLnBrk="1" hangingPunct="1"/>
            <a:endParaRPr lang="en-US" sz="2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381000"/>
            <a:ext cx="3505200" cy="914400"/>
          </a:xfrm>
        </p:spPr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4294967295"/>
          </p:nvPr>
        </p:nvSpPr>
        <p:spPr bwMode="auto">
          <a:xfrm>
            <a:off x="457200" y="1447800"/>
            <a:ext cx="8305800" cy="3581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Do you have the data you need?</a:t>
            </a:r>
          </a:p>
          <a:p>
            <a:pPr eaLnBrk="1" hangingPunct="1"/>
            <a:r>
              <a:rPr lang="en-US" dirty="0" smtClean="0"/>
              <a:t>What data sets do you access / use to tell your clinic’s story?</a:t>
            </a:r>
          </a:p>
          <a:p>
            <a:pPr eaLnBrk="1" hangingPunct="1"/>
            <a:r>
              <a:rPr lang="en-US" dirty="0" smtClean="0"/>
              <a:t>How does your internal clinic data track with public data regarding your patient population and community?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381000"/>
            <a:ext cx="5257800" cy="914400"/>
          </a:xfrm>
        </p:spPr>
        <p:txBody>
          <a:bodyPr/>
          <a:lstStyle/>
          <a:p>
            <a:r>
              <a:rPr lang="en-US" dirty="0" smtClean="0"/>
              <a:t>Questions Cont’d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4294967295"/>
          </p:nvPr>
        </p:nvSpPr>
        <p:spPr bwMode="auto">
          <a:xfrm>
            <a:off x="457200" y="1447800"/>
            <a:ext cx="8305800" cy="3581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What are your issues, if any, about the data you do access / use?</a:t>
            </a:r>
          </a:p>
          <a:p>
            <a:pPr eaLnBrk="1" hangingPunct="1"/>
            <a:r>
              <a:rPr lang="en-US" dirty="0" smtClean="0"/>
              <a:t>Are there clinical, operational, and patient data benchmarks that you think all UIHOs should track?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0" y="5410200"/>
            <a:ext cx="9144000" cy="914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b"/>
          <a:lstStyle/>
          <a:p>
            <a:pPr eaLnBrk="1" hangingPunct="1"/>
            <a:r>
              <a:rPr lang="en-US" sz="1800" b="1" u="sng" smtClean="0">
                <a:latin typeface="Gill Sans MT" pitchFamily="34" charset="0"/>
              </a:rPr>
              <a:t>Urban Indian Health Institute</a:t>
            </a:r>
            <a:br>
              <a:rPr lang="en-US" sz="1800" b="1" u="sng" smtClean="0">
                <a:latin typeface="Gill Sans MT" pitchFamily="34" charset="0"/>
              </a:rPr>
            </a:br>
            <a:r>
              <a:rPr lang="en-US" sz="1800" b="1" smtClean="0">
                <a:latin typeface="Gill Sans MT" pitchFamily="34" charset="0"/>
              </a:rPr>
              <a:t>Seattle Indian Health Board</a:t>
            </a:r>
            <a:br>
              <a:rPr lang="en-US" sz="1800" b="1" smtClean="0">
                <a:latin typeface="Gill Sans MT" pitchFamily="34" charset="0"/>
              </a:rPr>
            </a:br>
            <a:r>
              <a:rPr lang="en-US" sz="1800" b="1" smtClean="0">
                <a:latin typeface="Gill Sans MT" pitchFamily="34" charset="0"/>
              </a:rPr>
              <a:t>P.O. Box 3364</a:t>
            </a:r>
            <a:br>
              <a:rPr lang="en-US" sz="1800" b="1" smtClean="0">
                <a:latin typeface="Gill Sans MT" pitchFamily="34" charset="0"/>
              </a:rPr>
            </a:br>
            <a:r>
              <a:rPr lang="en-US" sz="1800" b="1" smtClean="0">
                <a:latin typeface="Gill Sans MT" pitchFamily="34" charset="0"/>
              </a:rPr>
              <a:t>Seattle, WA 98114</a:t>
            </a:r>
            <a:br>
              <a:rPr lang="en-US" sz="1800" b="1" smtClean="0">
                <a:latin typeface="Gill Sans MT" pitchFamily="34" charset="0"/>
              </a:rPr>
            </a:br>
            <a:r>
              <a:rPr lang="en-US" sz="1800" b="1" smtClean="0">
                <a:latin typeface="Gill Sans MT" pitchFamily="34" charset="0"/>
              </a:rPr>
              <a:t/>
            </a:r>
            <a:br>
              <a:rPr lang="en-US" sz="1800" b="1" smtClean="0">
                <a:latin typeface="Gill Sans MT" pitchFamily="34" charset="0"/>
              </a:rPr>
            </a:br>
            <a:r>
              <a:rPr lang="en-US" sz="1800" b="1" smtClean="0">
                <a:latin typeface="Gill Sans MT" pitchFamily="34" charset="0"/>
              </a:rPr>
              <a:t>Phone: (206) 812-3030</a:t>
            </a:r>
            <a:br>
              <a:rPr lang="en-US" sz="1800" b="1" smtClean="0">
                <a:latin typeface="Gill Sans MT" pitchFamily="34" charset="0"/>
              </a:rPr>
            </a:br>
            <a:r>
              <a:rPr lang="en-US" sz="1800" b="1" smtClean="0">
                <a:latin typeface="Gill Sans MT" pitchFamily="34" charset="0"/>
              </a:rPr>
              <a:t>Fax: (206) 812-3044</a:t>
            </a:r>
            <a:br>
              <a:rPr lang="en-US" sz="1800" b="1" smtClean="0">
                <a:latin typeface="Gill Sans MT" pitchFamily="34" charset="0"/>
              </a:rPr>
            </a:br>
            <a:r>
              <a:rPr lang="en-US" sz="1800" b="1" smtClean="0">
                <a:latin typeface="Gill Sans MT" pitchFamily="34" charset="0"/>
              </a:rPr>
              <a:t/>
            </a:r>
            <a:br>
              <a:rPr lang="en-US" sz="1800" b="1" smtClean="0">
                <a:latin typeface="Gill Sans MT" pitchFamily="34" charset="0"/>
              </a:rPr>
            </a:br>
            <a:r>
              <a:rPr lang="en-US" sz="1800" b="1" smtClean="0">
                <a:latin typeface="Gill Sans MT" pitchFamily="34" charset="0"/>
              </a:rPr>
              <a:t>Email: </a:t>
            </a:r>
            <a:r>
              <a:rPr lang="en-US" sz="1800" b="1" smtClean="0">
                <a:solidFill>
                  <a:srgbClr val="0000CC"/>
                </a:solidFill>
                <a:latin typeface="Gill Sans MT" pitchFamily="34" charset="0"/>
                <a:hlinkClick r:id="rId3"/>
              </a:rPr>
              <a:t>info@uihi.org</a:t>
            </a:r>
            <a:r>
              <a:rPr lang="en-US" sz="1800" b="1" smtClean="0">
                <a:solidFill>
                  <a:srgbClr val="0000CC"/>
                </a:solidFill>
                <a:latin typeface="Gill Sans MT" pitchFamily="34" charset="0"/>
              </a:rPr>
              <a:t/>
            </a:r>
            <a:br>
              <a:rPr lang="en-US" sz="1800" b="1" smtClean="0">
                <a:solidFill>
                  <a:srgbClr val="0000CC"/>
                </a:solidFill>
                <a:latin typeface="Gill Sans MT" pitchFamily="34" charset="0"/>
              </a:rPr>
            </a:br>
            <a:r>
              <a:rPr lang="en-US" sz="1800" b="1" smtClean="0">
                <a:solidFill>
                  <a:srgbClr val="0000CC"/>
                </a:solidFill>
                <a:latin typeface="Gill Sans MT" pitchFamily="34" charset="0"/>
              </a:rPr>
              <a:t/>
            </a:r>
            <a:br>
              <a:rPr lang="en-US" sz="1800" b="1" smtClean="0">
                <a:solidFill>
                  <a:srgbClr val="0000CC"/>
                </a:solidFill>
                <a:latin typeface="Gill Sans MT" pitchFamily="34" charset="0"/>
              </a:rPr>
            </a:br>
            <a:r>
              <a:rPr lang="en-US" sz="1800" b="1" smtClean="0">
                <a:latin typeface="Gill Sans MT" pitchFamily="34" charset="0"/>
              </a:rPr>
              <a:t>Website: </a:t>
            </a:r>
            <a:r>
              <a:rPr lang="en-US" sz="1800" b="1" smtClean="0">
                <a:solidFill>
                  <a:srgbClr val="0000CC"/>
                </a:solidFill>
                <a:latin typeface="Gill Sans MT" pitchFamily="34" charset="0"/>
                <a:hlinkClick r:id="rId4"/>
              </a:rPr>
              <a:t>www.uihi.org</a:t>
            </a:r>
            <a:r>
              <a:rPr lang="en-US" sz="1800" b="1" smtClean="0">
                <a:solidFill>
                  <a:srgbClr val="0000CC"/>
                </a:solidFill>
                <a:latin typeface="Gill Sans MT" pitchFamily="34" charset="0"/>
              </a:rPr>
              <a:t/>
            </a:r>
            <a:br>
              <a:rPr lang="en-US" sz="1800" b="1" smtClean="0">
                <a:solidFill>
                  <a:srgbClr val="0000CC"/>
                </a:solidFill>
                <a:latin typeface="Gill Sans MT" pitchFamily="34" charset="0"/>
              </a:rPr>
            </a:br>
            <a:r>
              <a:rPr lang="en-US" sz="4000" b="1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IHI PPT template_2010.06.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solidFill>
            <a:schemeClr val="tx1"/>
          </a:solidFill>
        </a:ln>
      </a:spPr>
      <a:bodyPr anchor="ctr"/>
      <a:lstStyle>
        <a:defPPr algn="ctr" fontAlgn="auto">
          <a:spcBef>
            <a:spcPts val="0"/>
          </a:spcBef>
          <a:spcAft>
            <a:spcPts val="0"/>
          </a:spcAft>
          <a:defRPr dirty="0">
            <a:solidFill>
              <a:schemeClr val="tx1"/>
            </a:solidFill>
            <a:latin typeface="Gill Sans MT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UIHI PPT template_2010.06.14</Template>
  <TotalTime>6715</TotalTime>
  <Words>226</Words>
  <Application>Microsoft Office PowerPoint</Application>
  <PresentationFormat>On-screen Show (4:3)</PresentationFormat>
  <Paragraphs>43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UIHI PPT template_2010.06.14</vt:lpstr>
      <vt:lpstr>Health Data Roundtable Discussion Reality Check: Are You Getting the Data You Need? </vt:lpstr>
      <vt:lpstr>Background </vt:lpstr>
      <vt:lpstr>Background</vt:lpstr>
      <vt:lpstr>Objectives of Session </vt:lpstr>
      <vt:lpstr>Questions</vt:lpstr>
      <vt:lpstr>Questions Cont’d</vt:lpstr>
      <vt:lpstr>Urban Indian Health Institute Seattle Indian Health Board P.O. Box 3364 Seattle, WA 98114  Phone: (206) 812-3030 Fax: (206) 812-3044  Email: info@uihi.org  Website: www.uihi.org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Logic Models  for Program Design and Evaluation</dc:title>
  <dc:creator>Julie Loughran</dc:creator>
  <cp:lastModifiedBy>Crystal Tetrick</cp:lastModifiedBy>
  <cp:revision>598</cp:revision>
  <dcterms:created xsi:type="dcterms:W3CDTF">2011-12-30T21:29:16Z</dcterms:created>
  <dcterms:modified xsi:type="dcterms:W3CDTF">2012-04-20T20:33:41Z</dcterms:modified>
</cp:coreProperties>
</file>